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7" r:id="rId3"/>
    <p:sldId id="258" r:id="rId4"/>
    <p:sldId id="259" r:id="rId5"/>
    <p:sldId id="260" r:id="rId6"/>
    <p:sldId id="291" r:id="rId7"/>
    <p:sldId id="261" r:id="rId8"/>
    <p:sldId id="262" r:id="rId9"/>
    <p:sldId id="263" r:id="rId10"/>
    <p:sldId id="264" r:id="rId11"/>
    <p:sldId id="265" r:id="rId12"/>
    <p:sldId id="266" r:id="rId13"/>
    <p:sldId id="267" r:id="rId14"/>
    <p:sldId id="268" r:id="rId15"/>
    <p:sldId id="269" r:id="rId16"/>
    <p:sldId id="279" r:id="rId17"/>
    <p:sldId id="293" r:id="rId18"/>
    <p:sldId id="294" r:id="rId19"/>
    <p:sldId id="295" r:id="rId20"/>
    <p:sldId id="292" r:id="rId21"/>
    <p:sldId id="296" r:id="rId22"/>
    <p:sldId id="297" r:id="rId23"/>
    <p:sldId id="298" r:id="rId24"/>
    <p:sldId id="299" r:id="rId25"/>
    <p:sldId id="272" r:id="rId26"/>
    <p:sldId id="273" r:id="rId27"/>
    <p:sldId id="278" r:id="rId28"/>
    <p:sldId id="280" r:id="rId29"/>
    <p:sldId id="281" r:id="rId30"/>
    <p:sldId id="282" r:id="rId31"/>
    <p:sldId id="283" r:id="rId32"/>
    <p:sldId id="284" r:id="rId33"/>
    <p:sldId id="285" r:id="rId34"/>
    <p:sldId id="286" r:id="rId35"/>
    <p:sldId id="287" r:id="rId36"/>
    <p:sldId id="288" r:id="rId37"/>
    <p:sldId id="290" r:id="rId38"/>
    <p:sldId id="289" r:id="rId39"/>
  </p:sldIdLst>
  <p:sldSz cx="9144000" cy="6858000" type="screen4x3"/>
  <p:notesSz cx="6811963" cy="99456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3" d="100"/>
          <a:sy n="73" d="100"/>
        </p:scale>
        <p:origin x="-1398"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1851" cy="4972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8536" y="0"/>
            <a:ext cx="2951851" cy="497284"/>
          </a:xfrm>
          <a:prstGeom prst="rect">
            <a:avLst/>
          </a:prstGeom>
        </p:spPr>
        <p:txBody>
          <a:bodyPr vert="horz" lIns="91440" tIns="45720" rIns="91440" bIns="45720" rtlCol="0"/>
          <a:lstStyle>
            <a:lvl1pPr algn="r">
              <a:defRPr sz="1200"/>
            </a:lvl1pPr>
          </a:lstStyle>
          <a:p>
            <a:fld id="{B81E645C-609D-4954-8BE8-2457F81DB0ED}" type="datetimeFigureOut">
              <a:rPr lang="zh-TW" altLang="en-US" smtClean="0"/>
              <a:pPr/>
              <a:t>2013/10/23</a:t>
            </a:fld>
            <a:endParaRPr lang="zh-TW" altLang="en-US"/>
          </a:p>
        </p:txBody>
      </p:sp>
      <p:sp>
        <p:nvSpPr>
          <p:cNvPr id="4" name="頁尾版面配置區 3"/>
          <p:cNvSpPr>
            <a:spLocks noGrp="1"/>
          </p:cNvSpPr>
          <p:nvPr>
            <p:ph type="ftr" sz="quarter" idx="2"/>
          </p:nvPr>
        </p:nvSpPr>
        <p:spPr>
          <a:xfrm>
            <a:off x="0" y="9446678"/>
            <a:ext cx="2951851" cy="49728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8536" y="9446678"/>
            <a:ext cx="2951851" cy="497284"/>
          </a:xfrm>
          <a:prstGeom prst="rect">
            <a:avLst/>
          </a:prstGeom>
        </p:spPr>
        <p:txBody>
          <a:bodyPr vert="horz" lIns="91440" tIns="45720" rIns="91440" bIns="45720" rtlCol="0" anchor="b"/>
          <a:lstStyle>
            <a:lvl1pPr algn="r">
              <a:defRPr sz="1200"/>
            </a:lvl1pPr>
          </a:lstStyle>
          <a:p>
            <a:fld id="{AA192ED7-C5AE-4BDD-9CE1-F0488A1C80F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1851" cy="4972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8536" y="0"/>
            <a:ext cx="2951851" cy="497284"/>
          </a:xfrm>
          <a:prstGeom prst="rect">
            <a:avLst/>
          </a:prstGeom>
        </p:spPr>
        <p:txBody>
          <a:bodyPr vert="horz" lIns="91440" tIns="45720" rIns="91440" bIns="45720" rtlCol="0"/>
          <a:lstStyle>
            <a:lvl1pPr algn="r">
              <a:defRPr sz="1200"/>
            </a:lvl1pPr>
          </a:lstStyle>
          <a:p>
            <a:fld id="{8408C8DB-70E2-487B-9A20-13862477D393}" type="datetimeFigureOut">
              <a:rPr lang="zh-TW" altLang="en-US" smtClean="0"/>
              <a:pPr/>
              <a:t>2013/10/23</a:t>
            </a:fld>
            <a:endParaRPr lang="zh-TW" altLang="en-US"/>
          </a:p>
        </p:txBody>
      </p:sp>
      <p:sp>
        <p:nvSpPr>
          <p:cNvPr id="4" name="投影片圖像版面配置區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197" y="4724202"/>
            <a:ext cx="5449570" cy="447556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6678"/>
            <a:ext cx="2951851" cy="49728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8536" y="9446678"/>
            <a:ext cx="2951851" cy="497284"/>
          </a:xfrm>
          <a:prstGeom prst="rect">
            <a:avLst/>
          </a:prstGeom>
        </p:spPr>
        <p:txBody>
          <a:bodyPr vert="horz" lIns="91440" tIns="45720" rIns="91440" bIns="45720" rtlCol="0" anchor="b"/>
          <a:lstStyle>
            <a:lvl1pPr algn="r">
              <a:defRPr sz="1200"/>
            </a:lvl1pPr>
          </a:lstStyle>
          <a:p>
            <a:fld id="{3A49F7B9-E2E3-4CF6-A4E2-D7525C5C11A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A49F7B9-E2E3-4CF6-A4E2-D7525C5C11A8}" type="slidenum">
              <a:rPr lang="zh-TW" altLang="en-US" smtClean="0"/>
              <a:pPr/>
              <a:t>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6FC5AFCA-2E1A-4704-BDB9-BFD3D47F70C0}"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C5AFCA-2E1A-4704-BDB9-BFD3D47F70C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C5AFCA-2E1A-4704-BDB9-BFD3D47F70C0}"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C5AFCA-2E1A-4704-BDB9-BFD3D47F70C0}"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6FC5AFCA-2E1A-4704-BDB9-BFD3D47F70C0}"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C5AFCA-2E1A-4704-BDB9-BFD3D47F70C0}"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FC5AFCA-2E1A-4704-BDB9-BFD3D47F70C0}"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FC5AFCA-2E1A-4704-BDB9-BFD3D47F70C0}"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FC5AFCA-2E1A-4704-BDB9-BFD3D47F70C0}"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C5AFCA-2E1A-4704-BDB9-BFD3D47F70C0}"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D4DC2406-E427-409B-B409-65ED8B086C80}" type="datetimeFigureOut">
              <a:rPr lang="zh-TW" altLang="en-US" smtClean="0"/>
              <a:pPr/>
              <a:t>2013/10/23</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6FC5AFCA-2E1A-4704-BDB9-BFD3D47F70C0}"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4DC2406-E427-409B-B409-65ED8B086C80}" type="datetimeFigureOut">
              <a:rPr lang="zh-TW" altLang="en-US" smtClean="0"/>
              <a:pPr/>
              <a:t>2013/10/23</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FC5AFCA-2E1A-4704-BDB9-BFD3D47F70C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571472" y="285728"/>
            <a:ext cx="8286808" cy="1014418"/>
          </a:xfrm>
        </p:spPr>
        <p:txBody>
          <a:bodyPr>
            <a:normAutofit/>
          </a:bodyPr>
          <a:lstStyle/>
          <a:p>
            <a:r>
              <a:rPr lang="zh-TW" altLang="en-US" dirty="0" smtClean="0">
                <a:latin typeface="標楷體" pitchFamily="65" charset="-120"/>
                <a:ea typeface="標楷體" pitchFamily="65" charset="-120"/>
              </a:rPr>
              <a:t>高雄市政府社會局委託  靖娟兒童安全文教基金會辦理</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三民幼兒遊戲館</a:t>
            </a:r>
            <a:endParaRPr lang="zh-TW" altLang="en-US" dirty="0">
              <a:latin typeface="標楷體" pitchFamily="65" charset="-120"/>
              <a:ea typeface="標楷體" pitchFamily="65" charset="-120"/>
            </a:endParaRPr>
          </a:p>
        </p:txBody>
      </p:sp>
      <p:sp>
        <p:nvSpPr>
          <p:cNvPr id="2" name="標題 1"/>
          <p:cNvSpPr>
            <a:spLocks noGrp="1"/>
          </p:cNvSpPr>
          <p:nvPr>
            <p:ph type="ctrTitle"/>
          </p:nvPr>
        </p:nvSpPr>
        <p:spPr/>
        <p:txBody>
          <a:bodyPr>
            <a:normAutofit/>
          </a:bodyPr>
          <a:lstStyle/>
          <a:p>
            <a:r>
              <a:rPr lang="zh-TW" altLang="en-US" sz="7200" b="1" dirty="0" smtClean="0">
                <a:solidFill>
                  <a:schemeClr val="bg1"/>
                </a:solidFill>
                <a:latin typeface="標楷體" pitchFamily="65" charset="-120"/>
                <a:ea typeface="標楷體" pitchFamily="65" charset="-120"/>
              </a:rPr>
              <a:t>志工服務說明會</a:t>
            </a:r>
            <a:endParaRPr lang="zh-TW" altLang="en-US" sz="7200" b="1" dirty="0">
              <a:solidFill>
                <a:schemeClr val="bg1"/>
              </a:solidFill>
              <a:latin typeface="標楷體" pitchFamily="65" charset="-120"/>
              <a:ea typeface="標楷體" pitchFamily="65" charset="-120"/>
            </a:endParaRPr>
          </a:p>
        </p:txBody>
      </p:sp>
      <p:pic>
        <p:nvPicPr>
          <p:cNvPr id="6" name="Picture 7" descr="靖娟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143380"/>
            <a:ext cx="2525285" cy="2714620"/>
          </a:xfrm>
          <a:prstGeom prst="rect">
            <a:avLst/>
          </a:prstGeom>
          <a:noFill/>
          <a:ln w="9525">
            <a:noFill/>
            <a:miter lim="800000"/>
            <a:headEnd/>
            <a:tailEnd/>
          </a:ln>
        </p:spPr>
      </p:pic>
      <p:pic>
        <p:nvPicPr>
          <p:cNvPr id="7" name="Picture 2" descr="D:\婉柔\公司資料\靖娟圖片\family_illus.gifQ.gif"/>
          <p:cNvPicPr>
            <a:picLocks noChangeAspect="1" noChangeArrowheads="1"/>
          </p:cNvPicPr>
          <p:nvPr/>
        </p:nvPicPr>
        <p:blipFill>
          <a:blip r:embed="rId3" cstate="print"/>
          <a:srcRect/>
          <a:stretch>
            <a:fillRect/>
          </a:stretch>
        </p:blipFill>
        <p:spPr bwMode="auto">
          <a:xfrm>
            <a:off x="7413045" y="4286256"/>
            <a:ext cx="1730955" cy="22768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8" name="圖片 1" descr="IMG_0159.JPG"/>
          <p:cNvPicPr>
            <a:picLocks noChangeAspect="1"/>
          </p:cNvPicPr>
          <p:nvPr/>
        </p:nvPicPr>
        <p:blipFill>
          <a:blip r:embed="rId3"/>
          <a:srcRect l="10001" b="3999"/>
          <a:stretch>
            <a:fillRect/>
          </a:stretch>
        </p:blipFill>
        <p:spPr bwMode="auto">
          <a:xfrm>
            <a:off x="5357813" y="3286125"/>
            <a:ext cx="3303587" cy="2571750"/>
          </a:xfrm>
          <a:prstGeom prst="rect">
            <a:avLst/>
          </a:prstGeom>
          <a:noFill/>
          <a:ln w="9525">
            <a:noFill/>
            <a:miter lim="800000"/>
            <a:headEnd/>
            <a:tailEnd/>
          </a:ln>
        </p:spPr>
      </p:pic>
      <p:sp>
        <p:nvSpPr>
          <p:cNvPr id="9" name="圓角矩形 8"/>
          <p:cNvSpPr/>
          <p:nvPr/>
        </p:nvSpPr>
        <p:spPr>
          <a:xfrm>
            <a:off x="5000625" y="1357313"/>
            <a:ext cx="3714750" cy="14287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 name="內容版面配置區 3" descr="IMG_0186.JPG"/>
          <p:cNvPicPr>
            <a:picLocks noChangeAspect="1"/>
          </p:cNvPicPr>
          <p:nvPr/>
        </p:nvPicPr>
        <p:blipFill>
          <a:blip r:embed="rId4">
            <a:lum bright="10000"/>
          </a:blip>
          <a:srcRect l="4082" b="10167"/>
          <a:stretch>
            <a:fillRect/>
          </a:stretch>
        </p:blipFill>
        <p:spPr bwMode="auto">
          <a:xfrm>
            <a:off x="1428728" y="1428736"/>
            <a:ext cx="3459163" cy="2428875"/>
          </a:xfrm>
          <a:prstGeom prst="rect">
            <a:avLst/>
          </a:prstGeom>
          <a:noFill/>
          <a:ln w="9525">
            <a:noFill/>
            <a:miter lim="800000"/>
            <a:headEnd/>
            <a:tailEnd/>
          </a:ln>
        </p:spPr>
      </p:pic>
      <p:sp>
        <p:nvSpPr>
          <p:cNvPr id="11" name="矩形 4"/>
          <p:cNvSpPr>
            <a:spLocks noChangeArrowheads="1"/>
          </p:cNvSpPr>
          <p:nvPr/>
        </p:nvSpPr>
        <p:spPr bwMode="auto">
          <a:xfrm>
            <a:off x="1357290" y="928670"/>
            <a:ext cx="2352675" cy="492125"/>
          </a:xfrm>
          <a:prstGeom prst="rect">
            <a:avLst/>
          </a:prstGeom>
          <a:noFill/>
          <a:ln w="9525">
            <a:noFill/>
            <a:miter lim="800000"/>
            <a:headEnd/>
            <a:tailEnd/>
          </a:ln>
        </p:spPr>
        <p:txBody>
          <a:bodyPr wrap="none">
            <a:spAutoFit/>
          </a:bodyPr>
          <a:lstStyle/>
          <a:p>
            <a:pPr marL="273050" indent="-273050">
              <a:spcBef>
                <a:spcPts val="600"/>
              </a:spcBef>
              <a:buClr>
                <a:schemeClr val="tx2"/>
              </a:buClr>
              <a:buSzPct val="73000"/>
            </a:pPr>
            <a:r>
              <a:rPr lang="en-US" altLang="zh-TW" sz="2600" dirty="0">
                <a:latin typeface="標楷體" pitchFamily="65" charset="-120"/>
                <a:ea typeface="標楷體" pitchFamily="65" charset="-120"/>
              </a:rPr>
              <a:t>◎1~3</a:t>
            </a:r>
            <a:r>
              <a:rPr lang="zh-TW" altLang="en-US" sz="2600" dirty="0">
                <a:latin typeface="標楷體" pitchFamily="65" charset="-120"/>
                <a:ea typeface="標楷體" pitchFamily="65" charset="-120"/>
              </a:rPr>
              <a:t>歲活動區</a:t>
            </a:r>
          </a:p>
        </p:txBody>
      </p:sp>
      <p:sp>
        <p:nvSpPr>
          <p:cNvPr id="12" name="文字方塊 5"/>
          <p:cNvSpPr txBox="1">
            <a:spLocks noChangeArrowheads="1"/>
          </p:cNvSpPr>
          <p:nvPr/>
        </p:nvSpPr>
        <p:spPr bwMode="auto">
          <a:xfrm>
            <a:off x="5072063" y="1571625"/>
            <a:ext cx="3500437" cy="1016000"/>
          </a:xfrm>
          <a:prstGeom prst="rect">
            <a:avLst/>
          </a:prstGeom>
          <a:noFill/>
          <a:ln w="9525">
            <a:noFill/>
            <a:miter lim="800000"/>
            <a:headEnd/>
            <a:tailEnd/>
          </a:ln>
        </p:spPr>
        <p:txBody>
          <a:bodyPr>
            <a:spAutoFit/>
          </a:bodyPr>
          <a:lstStyle/>
          <a:p>
            <a:r>
              <a:rPr lang="zh-TW" altLang="en-US" sz="2000">
                <a:latin typeface="標楷體" pitchFamily="65" charset="-120"/>
                <a:ea typeface="標楷體" pitchFamily="65" charset="-120"/>
              </a:rPr>
              <a:t>提供遊戲墊增進小朋友身體動作能力，並提供爬行、走路、上下階梯的動作訓練</a:t>
            </a:r>
          </a:p>
        </p:txBody>
      </p:sp>
      <p:sp>
        <p:nvSpPr>
          <p:cNvPr id="13" name="圓角矩形 12"/>
          <p:cNvSpPr/>
          <p:nvPr/>
        </p:nvSpPr>
        <p:spPr>
          <a:xfrm>
            <a:off x="1357290" y="4214818"/>
            <a:ext cx="3714750" cy="15001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文字方塊 7"/>
          <p:cNvSpPr txBox="1">
            <a:spLocks noChangeArrowheads="1"/>
          </p:cNvSpPr>
          <p:nvPr/>
        </p:nvSpPr>
        <p:spPr bwMode="auto">
          <a:xfrm>
            <a:off x="1500166" y="4357694"/>
            <a:ext cx="3571875" cy="1323975"/>
          </a:xfrm>
          <a:prstGeom prst="rect">
            <a:avLst/>
          </a:prstGeom>
          <a:noFill/>
          <a:ln w="9525">
            <a:noFill/>
            <a:miter lim="800000"/>
            <a:headEnd/>
            <a:tailEnd/>
          </a:ln>
        </p:spPr>
        <p:txBody>
          <a:bodyPr>
            <a:spAutoFit/>
          </a:bodyPr>
          <a:lstStyle/>
          <a:p>
            <a:r>
              <a:rPr lang="zh-TW" altLang="en-US" sz="2000" dirty="0">
                <a:latin typeface="標楷體" pitchFamily="65" charset="-120"/>
                <a:ea typeface="標楷體" pitchFamily="65" charset="-120"/>
              </a:rPr>
              <a:t>提供刺激感覺統合的體能角、訓練手眼協調的積木角及增加角色扮演經驗的娃娃角讓小朋友自由發揮</a:t>
            </a:r>
          </a:p>
        </p:txBody>
      </p:sp>
      <p:cxnSp>
        <p:nvCxnSpPr>
          <p:cNvPr id="15" name="直線單箭頭接點 14"/>
          <p:cNvCxnSpPr/>
          <p:nvPr/>
        </p:nvCxnSpPr>
        <p:spPr>
          <a:xfrm rot="5400000">
            <a:off x="2894003" y="4035427"/>
            <a:ext cx="50006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直線單箭頭接點 15"/>
          <p:cNvCxnSpPr/>
          <p:nvPr/>
        </p:nvCxnSpPr>
        <p:spPr>
          <a:xfrm rot="5400000" flipH="1" flipV="1">
            <a:off x="6537325" y="3035300"/>
            <a:ext cx="64293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標題 3"/>
          <p:cNvSpPr txBox="1">
            <a:spLocks/>
          </p:cNvSpPr>
          <p:nvPr/>
        </p:nvSpPr>
        <p:spPr>
          <a:xfrm>
            <a:off x="928662" y="214290"/>
            <a:ext cx="7239000" cy="1143000"/>
          </a:xfrm>
          <a:prstGeom prst="rect">
            <a:avLst/>
          </a:prstGeom>
        </p:spPr>
        <p:txBody>
          <a:bodyPr/>
          <a:lstStyle/>
          <a:p>
            <a:pPr algn="ctr" fontAlgn="auto">
              <a:spcAft>
                <a:spcPts val="0"/>
              </a:spcAft>
              <a:defRPr/>
            </a:pPr>
            <a:r>
              <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活動區</a:t>
            </a:r>
          </a:p>
        </p:txBody>
      </p:sp>
      <p:pic>
        <p:nvPicPr>
          <p:cNvPr id="7" name="Picture 7" descr="靖娟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9" name="圖片 1" descr="IMG_0098.JPG"/>
          <p:cNvPicPr>
            <a:picLocks noChangeAspect="1"/>
          </p:cNvPicPr>
          <p:nvPr/>
        </p:nvPicPr>
        <p:blipFill>
          <a:blip r:embed="rId3"/>
          <a:srcRect/>
          <a:stretch>
            <a:fillRect/>
          </a:stretch>
        </p:blipFill>
        <p:spPr bwMode="auto">
          <a:xfrm>
            <a:off x="5357813" y="2000250"/>
            <a:ext cx="3429000" cy="2571750"/>
          </a:xfrm>
          <a:prstGeom prst="rect">
            <a:avLst/>
          </a:prstGeom>
          <a:noFill/>
          <a:ln w="9525">
            <a:noFill/>
            <a:miter lim="800000"/>
            <a:headEnd/>
            <a:tailEnd/>
          </a:ln>
        </p:spPr>
      </p:pic>
      <p:pic>
        <p:nvPicPr>
          <p:cNvPr id="10" name="內容版面配置區 5" descr="IMG_0555.JPG"/>
          <p:cNvPicPr>
            <a:picLocks noChangeAspect="1"/>
          </p:cNvPicPr>
          <p:nvPr/>
        </p:nvPicPr>
        <p:blipFill>
          <a:blip r:embed="rId4"/>
          <a:srcRect/>
          <a:stretch>
            <a:fillRect/>
          </a:stretch>
        </p:blipFill>
        <p:spPr bwMode="auto">
          <a:xfrm>
            <a:off x="785813" y="857250"/>
            <a:ext cx="3368675" cy="2527300"/>
          </a:xfrm>
          <a:prstGeom prst="rect">
            <a:avLst/>
          </a:prstGeom>
          <a:noFill/>
          <a:ln w="9525">
            <a:noFill/>
            <a:miter lim="800000"/>
            <a:headEnd/>
            <a:tailEnd/>
          </a:ln>
        </p:spPr>
      </p:pic>
      <p:sp>
        <p:nvSpPr>
          <p:cNvPr id="11" name="矩形 3"/>
          <p:cNvSpPr>
            <a:spLocks noChangeArrowheads="1"/>
          </p:cNvSpPr>
          <p:nvPr/>
        </p:nvSpPr>
        <p:spPr bwMode="auto">
          <a:xfrm>
            <a:off x="1000125" y="285750"/>
            <a:ext cx="2319338" cy="492125"/>
          </a:xfrm>
          <a:prstGeom prst="rect">
            <a:avLst/>
          </a:prstGeom>
          <a:noFill/>
          <a:ln w="9525">
            <a:noFill/>
            <a:miter lim="800000"/>
            <a:headEnd/>
            <a:tailEnd/>
          </a:ln>
        </p:spPr>
        <p:txBody>
          <a:bodyPr wrap="none">
            <a:spAutoFit/>
          </a:bodyPr>
          <a:lstStyle/>
          <a:p>
            <a:pPr marL="273050" indent="-273050">
              <a:spcBef>
                <a:spcPts val="600"/>
              </a:spcBef>
              <a:buClr>
                <a:schemeClr val="tx2"/>
              </a:buClr>
              <a:buSzPct val="73000"/>
              <a:buFont typeface="Wingdings 2" pitchFamily="18" charset="2"/>
              <a:buChar char=""/>
            </a:pPr>
            <a:r>
              <a:rPr lang="en-US" altLang="zh-TW" sz="2600" dirty="0">
                <a:latin typeface="標楷體" pitchFamily="65" charset="-120"/>
                <a:ea typeface="標楷體" pitchFamily="65" charset="-120"/>
              </a:rPr>
              <a:t>1~3</a:t>
            </a:r>
            <a:r>
              <a:rPr lang="zh-TW" altLang="en-US" sz="2600" dirty="0">
                <a:latin typeface="標楷體" pitchFamily="65" charset="-120"/>
                <a:ea typeface="標楷體" pitchFamily="65" charset="-120"/>
              </a:rPr>
              <a:t>歲活動區</a:t>
            </a:r>
          </a:p>
        </p:txBody>
      </p:sp>
      <p:cxnSp>
        <p:nvCxnSpPr>
          <p:cNvPr id="12" name="直線單箭頭接點 11"/>
          <p:cNvCxnSpPr>
            <a:endCxn id="13" idx="0"/>
          </p:cNvCxnSpPr>
          <p:nvPr/>
        </p:nvCxnSpPr>
        <p:spPr>
          <a:xfrm rot="5400000">
            <a:off x="1751012" y="3678238"/>
            <a:ext cx="785813"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橢圓 12"/>
          <p:cNvSpPr/>
          <p:nvPr/>
        </p:nvSpPr>
        <p:spPr>
          <a:xfrm>
            <a:off x="1071563" y="4071938"/>
            <a:ext cx="2143125" cy="10715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直線單箭頭接點 13"/>
          <p:cNvCxnSpPr/>
          <p:nvPr/>
        </p:nvCxnSpPr>
        <p:spPr>
          <a:xfrm rot="5400000" flipH="1" flipV="1">
            <a:off x="6537325" y="1749425"/>
            <a:ext cx="64293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橢圓 14"/>
          <p:cNvSpPr/>
          <p:nvPr/>
        </p:nvSpPr>
        <p:spPr>
          <a:xfrm>
            <a:off x="5643563" y="357188"/>
            <a:ext cx="2357437" cy="10715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cxnSp>
        <p:nvCxnSpPr>
          <p:cNvPr id="16" name="直線單箭頭接點 15"/>
          <p:cNvCxnSpPr/>
          <p:nvPr/>
        </p:nvCxnSpPr>
        <p:spPr>
          <a:xfrm>
            <a:off x="5429250" y="5214938"/>
            <a:ext cx="107156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橢圓 16"/>
          <p:cNvSpPr/>
          <p:nvPr/>
        </p:nvSpPr>
        <p:spPr>
          <a:xfrm>
            <a:off x="6500813" y="4714875"/>
            <a:ext cx="1643062" cy="100012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文字方塊 10"/>
          <p:cNvSpPr txBox="1">
            <a:spLocks noChangeArrowheads="1"/>
          </p:cNvSpPr>
          <p:nvPr/>
        </p:nvSpPr>
        <p:spPr bwMode="auto">
          <a:xfrm>
            <a:off x="6715125" y="4929188"/>
            <a:ext cx="1357313" cy="523875"/>
          </a:xfrm>
          <a:prstGeom prst="rect">
            <a:avLst/>
          </a:prstGeom>
          <a:noFill/>
          <a:ln w="9525">
            <a:noFill/>
            <a:miter lim="800000"/>
            <a:headEnd/>
            <a:tailEnd/>
          </a:ln>
        </p:spPr>
        <p:txBody>
          <a:bodyPr>
            <a:spAutoFit/>
          </a:bodyPr>
          <a:lstStyle/>
          <a:p>
            <a:r>
              <a:rPr lang="zh-TW" altLang="en-US" sz="2800">
                <a:latin typeface="標楷體" pitchFamily="65" charset="-120"/>
                <a:ea typeface="標楷體" pitchFamily="65" charset="-120"/>
              </a:rPr>
              <a:t>積木角</a:t>
            </a:r>
          </a:p>
        </p:txBody>
      </p:sp>
      <p:sp>
        <p:nvSpPr>
          <p:cNvPr id="19" name="文字方塊 11"/>
          <p:cNvSpPr txBox="1">
            <a:spLocks noChangeArrowheads="1"/>
          </p:cNvSpPr>
          <p:nvPr/>
        </p:nvSpPr>
        <p:spPr bwMode="auto">
          <a:xfrm>
            <a:off x="1357313" y="4357688"/>
            <a:ext cx="1643062" cy="523875"/>
          </a:xfrm>
          <a:prstGeom prst="rect">
            <a:avLst/>
          </a:prstGeom>
          <a:noFill/>
          <a:ln w="9525">
            <a:noFill/>
            <a:miter lim="800000"/>
            <a:headEnd/>
            <a:tailEnd/>
          </a:ln>
        </p:spPr>
        <p:txBody>
          <a:bodyPr>
            <a:spAutoFit/>
          </a:bodyPr>
          <a:lstStyle/>
          <a:p>
            <a:r>
              <a:rPr lang="zh-TW" altLang="en-US" sz="2800">
                <a:latin typeface="標楷體" pitchFamily="65" charset="-120"/>
                <a:ea typeface="標楷體" pitchFamily="65" charset="-120"/>
              </a:rPr>
              <a:t>活動模組</a:t>
            </a:r>
          </a:p>
        </p:txBody>
      </p:sp>
      <p:sp>
        <p:nvSpPr>
          <p:cNvPr id="20" name="文字方塊 12"/>
          <p:cNvSpPr txBox="1">
            <a:spLocks noChangeArrowheads="1"/>
          </p:cNvSpPr>
          <p:nvPr/>
        </p:nvSpPr>
        <p:spPr bwMode="auto">
          <a:xfrm>
            <a:off x="6143625" y="642938"/>
            <a:ext cx="1357313" cy="523875"/>
          </a:xfrm>
          <a:prstGeom prst="rect">
            <a:avLst/>
          </a:prstGeom>
          <a:noFill/>
          <a:ln w="9525">
            <a:noFill/>
            <a:miter lim="800000"/>
            <a:headEnd/>
            <a:tailEnd/>
          </a:ln>
        </p:spPr>
        <p:txBody>
          <a:bodyPr>
            <a:spAutoFit/>
          </a:bodyPr>
          <a:lstStyle/>
          <a:p>
            <a:r>
              <a:rPr lang="zh-TW" altLang="en-US" sz="2800">
                <a:latin typeface="標楷體" pitchFamily="65" charset="-120"/>
                <a:ea typeface="標楷體" pitchFamily="65" charset="-120"/>
              </a:rPr>
              <a:t>娃娃角</a:t>
            </a:r>
          </a:p>
        </p:txBody>
      </p:sp>
      <p:pic>
        <p:nvPicPr>
          <p:cNvPr id="21" name="圖片 13" descr="IMG_0009.JPG"/>
          <p:cNvPicPr>
            <a:picLocks noChangeAspect="1"/>
          </p:cNvPicPr>
          <p:nvPr/>
        </p:nvPicPr>
        <p:blipFill>
          <a:blip r:embed="rId5"/>
          <a:srcRect l="4167" r="37498"/>
          <a:stretch>
            <a:fillRect/>
          </a:stretch>
        </p:blipFill>
        <p:spPr bwMode="auto">
          <a:xfrm>
            <a:off x="3500438" y="3357563"/>
            <a:ext cx="2000250" cy="2571750"/>
          </a:xfrm>
          <a:prstGeom prst="rect">
            <a:avLst/>
          </a:prstGeom>
          <a:noFill/>
          <a:ln w="9525">
            <a:noFill/>
            <a:miter lim="800000"/>
            <a:headEnd/>
            <a:tailEnd/>
          </a:ln>
        </p:spPr>
      </p:pic>
      <p:pic>
        <p:nvPicPr>
          <p:cNvPr id="7" name="Picture 7" descr="靖娟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9" name="圖片 1" descr="IMG_0161.JPG"/>
          <p:cNvPicPr>
            <a:picLocks noChangeAspect="1"/>
          </p:cNvPicPr>
          <p:nvPr/>
        </p:nvPicPr>
        <p:blipFill>
          <a:blip r:embed="rId3"/>
          <a:srcRect/>
          <a:stretch>
            <a:fillRect/>
          </a:stretch>
        </p:blipFill>
        <p:spPr bwMode="auto">
          <a:xfrm>
            <a:off x="5143500" y="714375"/>
            <a:ext cx="3500438" cy="2625725"/>
          </a:xfrm>
          <a:prstGeom prst="rect">
            <a:avLst/>
          </a:prstGeom>
          <a:noFill/>
          <a:ln w="9525">
            <a:noFill/>
            <a:miter lim="800000"/>
            <a:headEnd/>
            <a:tailEnd/>
          </a:ln>
        </p:spPr>
      </p:pic>
      <p:sp>
        <p:nvSpPr>
          <p:cNvPr id="10" name="圓角矩形 9"/>
          <p:cNvSpPr/>
          <p:nvPr/>
        </p:nvSpPr>
        <p:spPr>
          <a:xfrm>
            <a:off x="1357290" y="3929066"/>
            <a:ext cx="3714750" cy="14287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1" name="圖片 3" descr="IMG_0185.JPG"/>
          <p:cNvPicPr>
            <a:picLocks noChangeAspect="1"/>
          </p:cNvPicPr>
          <p:nvPr/>
        </p:nvPicPr>
        <p:blipFill>
          <a:blip r:embed="rId4"/>
          <a:srcRect/>
          <a:stretch>
            <a:fillRect/>
          </a:stretch>
        </p:blipFill>
        <p:spPr bwMode="auto">
          <a:xfrm>
            <a:off x="1071563" y="785813"/>
            <a:ext cx="3500437" cy="2625725"/>
          </a:xfrm>
          <a:prstGeom prst="rect">
            <a:avLst/>
          </a:prstGeom>
          <a:noFill/>
          <a:ln w="9525">
            <a:noFill/>
            <a:miter lim="800000"/>
            <a:headEnd/>
            <a:tailEnd/>
          </a:ln>
        </p:spPr>
      </p:pic>
      <p:sp>
        <p:nvSpPr>
          <p:cNvPr id="12" name="矩形 4"/>
          <p:cNvSpPr>
            <a:spLocks noChangeArrowheads="1"/>
          </p:cNvSpPr>
          <p:nvPr/>
        </p:nvSpPr>
        <p:spPr bwMode="auto">
          <a:xfrm>
            <a:off x="1000125" y="285750"/>
            <a:ext cx="2319338" cy="492125"/>
          </a:xfrm>
          <a:prstGeom prst="rect">
            <a:avLst/>
          </a:prstGeom>
          <a:noFill/>
          <a:ln w="9525">
            <a:noFill/>
            <a:miter lim="800000"/>
            <a:headEnd/>
            <a:tailEnd/>
          </a:ln>
        </p:spPr>
        <p:txBody>
          <a:bodyPr>
            <a:spAutoFit/>
          </a:bodyPr>
          <a:lstStyle/>
          <a:p>
            <a:pPr marL="273050" indent="-273050">
              <a:spcBef>
                <a:spcPts val="600"/>
              </a:spcBef>
              <a:buClr>
                <a:schemeClr val="tx2"/>
              </a:buClr>
              <a:buSzPct val="73000"/>
              <a:buFont typeface="Wingdings 2" pitchFamily="18" charset="2"/>
              <a:buChar char=""/>
            </a:pPr>
            <a:r>
              <a:rPr lang="en-US" altLang="zh-TW" sz="2600" dirty="0">
                <a:latin typeface="標楷體" pitchFamily="65" charset="-120"/>
                <a:ea typeface="標楷體" pitchFamily="65" charset="-120"/>
              </a:rPr>
              <a:t>3~6</a:t>
            </a:r>
            <a:r>
              <a:rPr lang="zh-TW" altLang="en-US" sz="2600" dirty="0">
                <a:latin typeface="標楷體" pitchFamily="65" charset="-120"/>
                <a:ea typeface="標楷體" pitchFamily="65" charset="-120"/>
              </a:rPr>
              <a:t>歲活動區</a:t>
            </a:r>
          </a:p>
        </p:txBody>
      </p:sp>
      <p:sp>
        <p:nvSpPr>
          <p:cNvPr id="13" name="文字方塊 5"/>
          <p:cNvSpPr txBox="1">
            <a:spLocks noChangeArrowheads="1"/>
          </p:cNvSpPr>
          <p:nvPr/>
        </p:nvSpPr>
        <p:spPr bwMode="auto">
          <a:xfrm>
            <a:off x="1571604" y="4214818"/>
            <a:ext cx="3643313" cy="1016000"/>
          </a:xfrm>
          <a:prstGeom prst="rect">
            <a:avLst/>
          </a:prstGeom>
          <a:noFill/>
          <a:ln w="9525">
            <a:noFill/>
            <a:miter lim="800000"/>
            <a:headEnd/>
            <a:tailEnd/>
          </a:ln>
        </p:spPr>
        <p:txBody>
          <a:bodyPr>
            <a:spAutoFit/>
          </a:bodyPr>
          <a:lstStyle/>
          <a:p>
            <a:r>
              <a:rPr lang="zh-TW" altLang="en-US" sz="2000" dirty="0">
                <a:latin typeface="標楷體" pitchFamily="65" charset="-120"/>
                <a:ea typeface="標楷體" pitchFamily="65" charset="-120"/>
              </a:rPr>
              <a:t>提供刺激創造力與思考邏輯的積木角及促進人際互動的娃娃角</a:t>
            </a:r>
          </a:p>
        </p:txBody>
      </p:sp>
      <p:pic>
        <p:nvPicPr>
          <p:cNvPr id="14" name="圖片 6" descr="IMG_0241.JPG"/>
          <p:cNvPicPr>
            <a:picLocks noChangeAspect="1"/>
          </p:cNvPicPr>
          <p:nvPr/>
        </p:nvPicPr>
        <p:blipFill>
          <a:blip r:embed="rId5"/>
          <a:srcRect/>
          <a:stretch>
            <a:fillRect/>
          </a:stretch>
        </p:blipFill>
        <p:spPr bwMode="auto">
          <a:xfrm>
            <a:off x="5715000" y="3500438"/>
            <a:ext cx="3048000" cy="2286000"/>
          </a:xfrm>
          <a:prstGeom prst="rect">
            <a:avLst/>
          </a:prstGeom>
          <a:noFill/>
          <a:ln w="9525">
            <a:noFill/>
            <a:miter lim="800000"/>
            <a:headEnd/>
            <a:tailEnd/>
          </a:ln>
        </p:spPr>
      </p:pic>
      <p:cxnSp>
        <p:nvCxnSpPr>
          <p:cNvPr id="15" name="直線單箭頭接點 14"/>
          <p:cNvCxnSpPr/>
          <p:nvPr/>
        </p:nvCxnSpPr>
        <p:spPr>
          <a:xfrm rot="5400000">
            <a:off x="2357425" y="3428997"/>
            <a:ext cx="10017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直線單箭頭接點 15"/>
          <p:cNvCxnSpPr/>
          <p:nvPr/>
        </p:nvCxnSpPr>
        <p:spPr>
          <a:xfrm rot="5400000">
            <a:off x="4714874" y="3429004"/>
            <a:ext cx="785819" cy="5000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直線單箭頭接點 16"/>
          <p:cNvCxnSpPr/>
          <p:nvPr/>
        </p:nvCxnSpPr>
        <p:spPr>
          <a:xfrm rot="10800000">
            <a:off x="5000628" y="4857760"/>
            <a:ext cx="7858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7" name="Picture 7" descr="靖娟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pic>
        <p:nvPicPr>
          <p:cNvPr id="8" name="圖片 10"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9" name="圖片 1" descr="IMG_0228.JPG"/>
          <p:cNvPicPr>
            <a:picLocks noChangeAspect="1"/>
          </p:cNvPicPr>
          <p:nvPr/>
        </p:nvPicPr>
        <p:blipFill>
          <a:blip r:embed="rId4"/>
          <a:srcRect/>
          <a:stretch>
            <a:fillRect/>
          </a:stretch>
        </p:blipFill>
        <p:spPr bwMode="auto">
          <a:xfrm>
            <a:off x="5357813" y="3571875"/>
            <a:ext cx="3143250" cy="2357438"/>
          </a:xfrm>
          <a:prstGeom prst="rect">
            <a:avLst/>
          </a:prstGeom>
          <a:noFill/>
          <a:ln w="9525">
            <a:noFill/>
            <a:miter lim="800000"/>
            <a:headEnd/>
            <a:tailEnd/>
          </a:ln>
        </p:spPr>
      </p:pic>
      <p:sp>
        <p:nvSpPr>
          <p:cNvPr id="10" name="橢圓 9"/>
          <p:cNvSpPr/>
          <p:nvPr/>
        </p:nvSpPr>
        <p:spPr>
          <a:xfrm>
            <a:off x="1214438" y="4286250"/>
            <a:ext cx="3643312" cy="1143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1" name="內容版面配置區 5" descr="IMG_0184.JPG"/>
          <p:cNvPicPr>
            <a:picLocks noChangeAspect="1"/>
          </p:cNvPicPr>
          <p:nvPr/>
        </p:nvPicPr>
        <p:blipFill>
          <a:blip r:embed="rId5"/>
          <a:srcRect/>
          <a:stretch>
            <a:fillRect/>
          </a:stretch>
        </p:blipFill>
        <p:spPr bwMode="auto">
          <a:xfrm>
            <a:off x="1143000" y="928688"/>
            <a:ext cx="3500438" cy="2624137"/>
          </a:xfrm>
          <a:prstGeom prst="rect">
            <a:avLst/>
          </a:prstGeom>
          <a:noFill/>
          <a:ln w="9525">
            <a:noFill/>
            <a:miter lim="800000"/>
            <a:headEnd/>
            <a:tailEnd/>
          </a:ln>
        </p:spPr>
      </p:pic>
      <p:sp>
        <p:nvSpPr>
          <p:cNvPr id="12" name="矩形 4"/>
          <p:cNvSpPr>
            <a:spLocks noChangeArrowheads="1"/>
          </p:cNvSpPr>
          <p:nvPr/>
        </p:nvSpPr>
        <p:spPr bwMode="auto">
          <a:xfrm>
            <a:off x="1143000" y="428625"/>
            <a:ext cx="2178050" cy="461963"/>
          </a:xfrm>
          <a:prstGeom prst="rect">
            <a:avLst/>
          </a:prstGeom>
          <a:noFill/>
          <a:ln w="9525">
            <a:noFill/>
            <a:miter lim="800000"/>
            <a:headEnd/>
            <a:tailEnd/>
          </a:ln>
        </p:spPr>
        <p:txBody>
          <a:bodyPr wrap="none">
            <a:spAutoFit/>
          </a:bodyPr>
          <a:lstStyle/>
          <a:p>
            <a:pPr marL="273050" indent="-273050">
              <a:spcBef>
                <a:spcPts val="600"/>
              </a:spcBef>
              <a:buClr>
                <a:schemeClr val="tx2"/>
              </a:buClr>
              <a:buSzPct val="73000"/>
              <a:buFont typeface="Wingdings 2" pitchFamily="18" charset="2"/>
              <a:buChar char=""/>
            </a:pPr>
            <a:r>
              <a:rPr lang="en-US" altLang="zh-TW" sz="2400" dirty="0">
                <a:latin typeface="標楷體" pitchFamily="65" charset="-120"/>
                <a:ea typeface="標楷體" pitchFamily="65" charset="-120"/>
              </a:rPr>
              <a:t>3~6</a:t>
            </a:r>
            <a:r>
              <a:rPr lang="zh-TW" altLang="en-US" sz="2400" dirty="0">
                <a:latin typeface="標楷體" pitchFamily="65" charset="-120"/>
                <a:ea typeface="標楷體" pitchFamily="65" charset="-120"/>
              </a:rPr>
              <a:t>歲活動區</a:t>
            </a:r>
          </a:p>
        </p:txBody>
      </p:sp>
      <p:pic>
        <p:nvPicPr>
          <p:cNvPr id="13" name="圖片 5" descr="IMG_0205.JPG"/>
          <p:cNvPicPr>
            <a:picLocks noChangeAspect="1"/>
          </p:cNvPicPr>
          <p:nvPr/>
        </p:nvPicPr>
        <p:blipFill>
          <a:blip r:embed="rId6"/>
          <a:srcRect/>
          <a:stretch>
            <a:fillRect/>
          </a:stretch>
        </p:blipFill>
        <p:spPr bwMode="auto">
          <a:xfrm>
            <a:off x="5214938" y="857250"/>
            <a:ext cx="3357562" cy="2517775"/>
          </a:xfrm>
          <a:prstGeom prst="rect">
            <a:avLst/>
          </a:prstGeom>
          <a:noFill/>
          <a:ln w="9525">
            <a:noFill/>
            <a:miter lim="800000"/>
            <a:headEnd/>
            <a:tailEnd/>
          </a:ln>
        </p:spPr>
      </p:pic>
      <p:sp>
        <p:nvSpPr>
          <p:cNvPr id="14" name="矩形 6"/>
          <p:cNvSpPr>
            <a:spLocks noChangeArrowheads="1"/>
          </p:cNvSpPr>
          <p:nvPr/>
        </p:nvSpPr>
        <p:spPr bwMode="auto">
          <a:xfrm>
            <a:off x="1357313" y="4643438"/>
            <a:ext cx="3570287" cy="461962"/>
          </a:xfrm>
          <a:prstGeom prst="rect">
            <a:avLst/>
          </a:prstGeom>
          <a:noFill/>
          <a:ln w="9525">
            <a:noFill/>
            <a:miter lim="800000"/>
            <a:headEnd/>
            <a:tailEnd/>
          </a:ln>
        </p:spPr>
        <p:txBody>
          <a:bodyPr wrap="none">
            <a:spAutoFit/>
          </a:bodyPr>
          <a:lstStyle/>
          <a:p>
            <a:r>
              <a:rPr lang="zh-TW" altLang="en-US" sz="2400">
                <a:latin typeface="標楷體" pitchFamily="65" charset="-120"/>
                <a:ea typeface="標楷體" pitchFamily="65" charset="-120"/>
              </a:rPr>
              <a:t>訓練大肌肉動作的體能角</a:t>
            </a:r>
          </a:p>
        </p:txBody>
      </p:sp>
      <p:cxnSp>
        <p:nvCxnSpPr>
          <p:cNvPr id="15" name="直線單箭頭接點 14"/>
          <p:cNvCxnSpPr/>
          <p:nvPr/>
        </p:nvCxnSpPr>
        <p:spPr>
          <a:xfrm rot="5400000">
            <a:off x="4143375" y="3429000"/>
            <a:ext cx="1428750" cy="8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單箭頭接點 15"/>
          <p:cNvCxnSpPr/>
          <p:nvPr/>
        </p:nvCxnSpPr>
        <p:spPr>
          <a:xfrm rot="10800000" flipV="1">
            <a:off x="4786313" y="4857750"/>
            <a:ext cx="714375"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單箭頭接點 16"/>
          <p:cNvCxnSpPr/>
          <p:nvPr/>
        </p:nvCxnSpPr>
        <p:spPr>
          <a:xfrm rot="5400000">
            <a:off x="2036763" y="3821113"/>
            <a:ext cx="92868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9" name="標題 3"/>
          <p:cNvSpPr txBox="1">
            <a:spLocks/>
          </p:cNvSpPr>
          <p:nvPr/>
        </p:nvSpPr>
        <p:spPr>
          <a:xfrm>
            <a:off x="1071538" y="500042"/>
            <a:ext cx="7239000" cy="1214438"/>
          </a:xfrm>
          <a:prstGeom prst="rect">
            <a:avLst/>
          </a:prstGeom>
        </p:spPr>
        <p:txBody>
          <a:bodyPr/>
          <a:lstStyle/>
          <a:p>
            <a:pPr algn="ctr" fontAlgn="auto">
              <a:spcAft>
                <a:spcPts val="0"/>
              </a:spcAft>
              <a:defRPr/>
            </a:pPr>
            <a:r>
              <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圖書區</a:t>
            </a:r>
          </a:p>
        </p:txBody>
      </p:sp>
      <p:pic>
        <p:nvPicPr>
          <p:cNvPr id="10" name="圖片 2" descr="IMG_0160.JPG"/>
          <p:cNvPicPr>
            <a:picLocks noChangeAspect="1"/>
          </p:cNvPicPr>
          <p:nvPr/>
        </p:nvPicPr>
        <p:blipFill>
          <a:blip r:embed="rId4"/>
          <a:srcRect/>
          <a:stretch>
            <a:fillRect/>
          </a:stretch>
        </p:blipFill>
        <p:spPr bwMode="auto">
          <a:xfrm>
            <a:off x="4857750" y="1571625"/>
            <a:ext cx="3524250" cy="2643188"/>
          </a:xfrm>
          <a:prstGeom prst="rect">
            <a:avLst/>
          </a:prstGeom>
          <a:noFill/>
          <a:ln w="9525">
            <a:noFill/>
            <a:miter lim="800000"/>
            <a:headEnd/>
            <a:tailEnd/>
          </a:ln>
        </p:spPr>
      </p:pic>
      <p:sp>
        <p:nvSpPr>
          <p:cNvPr id="11" name="圓角矩形 10"/>
          <p:cNvSpPr/>
          <p:nvPr/>
        </p:nvSpPr>
        <p:spPr>
          <a:xfrm>
            <a:off x="1857375" y="4429125"/>
            <a:ext cx="5214938" cy="14287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文字方塊 4"/>
          <p:cNvSpPr txBox="1">
            <a:spLocks noChangeArrowheads="1"/>
          </p:cNvSpPr>
          <p:nvPr/>
        </p:nvSpPr>
        <p:spPr bwMode="auto">
          <a:xfrm>
            <a:off x="1928813" y="4714875"/>
            <a:ext cx="5072062" cy="830263"/>
          </a:xfrm>
          <a:prstGeom prst="rect">
            <a:avLst/>
          </a:prstGeom>
          <a:noFill/>
          <a:ln w="9525">
            <a:noFill/>
            <a:miter lim="800000"/>
            <a:headEnd/>
            <a:tailEnd/>
          </a:ln>
        </p:spPr>
        <p:txBody>
          <a:bodyPr>
            <a:spAutoFit/>
          </a:bodyPr>
          <a:lstStyle/>
          <a:p>
            <a:r>
              <a:rPr lang="zh-TW" altLang="en-US" sz="2400">
                <a:latin typeface="標楷體" pitchFamily="65" charset="-120"/>
                <a:ea typeface="標楷體" pitchFamily="65" charset="-120"/>
              </a:rPr>
              <a:t>提供適合</a:t>
            </a:r>
            <a:r>
              <a:rPr lang="en-US" altLang="zh-TW" sz="2400">
                <a:latin typeface="標楷體" pitchFamily="65" charset="-120"/>
                <a:ea typeface="標楷體" pitchFamily="65" charset="-120"/>
              </a:rPr>
              <a:t>2~4</a:t>
            </a:r>
            <a:r>
              <a:rPr lang="zh-TW" altLang="en-US" sz="2400">
                <a:latin typeface="標楷體" pitchFamily="65" charset="-120"/>
                <a:ea typeface="標楷體" pitchFamily="65" charset="-120"/>
              </a:rPr>
              <a:t>歲的圖書供小朋友閱讀，並定時舉辦說故事活動邀親子共享</a:t>
            </a:r>
          </a:p>
        </p:txBody>
      </p:sp>
      <p:pic>
        <p:nvPicPr>
          <p:cNvPr id="13" name="內容版面配置區 5" descr="IMG_0190.JPG"/>
          <p:cNvPicPr>
            <a:picLocks noChangeAspect="1"/>
          </p:cNvPicPr>
          <p:nvPr/>
        </p:nvPicPr>
        <p:blipFill>
          <a:blip r:embed="rId5"/>
          <a:srcRect/>
          <a:stretch>
            <a:fillRect/>
          </a:stretch>
        </p:blipFill>
        <p:spPr bwMode="auto">
          <a:xfrm>
            <a:off x="928688" y="1571625"/>
            <a:ext cx="3524250" cy="26431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9" name="圖片 1" descr="IMG_0492.JPG"/>
          <p:cNvPicPr>
            <a:picLocks noChangeAspect="1"/>
          </p:cNvPicPr>
          <p:nvPr/>
        </p:nvPicPr>
        <p:blipFill>
          <a:blip r:embed="rId3"/>
          <a:srcRect/>
          <a:stretch>
            <a:fillRect/>
          </a:stretch>
        </p:blipFill>
        <p:spPr bwMode="auto">
          <a:xfrm>
            <a:off x="5500688" y="3606800"/>
            <a:ext cx="2857500" cy="2143125"/>
          </a:xfrm>
          <a:prstGeom prst="rect">
            <a:avLst/>
          </a:prstGeom>
          <a:noFill/>
          <a:ln w="9525">
            <a:noFill/>
            <a:miter lim="800000"/>
            <a:headEnd/>
            <a:tailEnd/>
          </a:ln>
        </p:spPr>
      </p:pic>
      <p:pic>
        <p:nvPicPr>
          <p:cNvPr id="10" name="圖片 2" descr="IMG_0168.JPG"/>
          <p:cNvPicPr>
            <a:picLocks noChangeAspect="1"/>
          </p:cNvPicPr>
          <p:nvPr/>
        </p:nvPicPr>
        <p:blipFill>
          <a:blip r:embed="rId4"/>
          <a:srcRect/>
          <a:stretch>
            <a:fillRect/>
          </a:stretch>
        </p:blipFill>
        <p:spPr bwMode="auto">
          <a:xfrm>
            <a:off x="5072063" y="1000125"/>
            <a:ext cx="3286125" cy="2463800"/>
          </a:xfrm>
          <a:prstGeom prst="rect">
            <a:avLst/>
          </a:prstGeom>
          <a:noFill/>
          <a:ln w="9525">
            <a:noFill/>
            <a:miter lim="800000"/>
            <a:headEnd/>
            <a:tailEnd/>
          </a:ln>
        </p:spPr>
      </p:pic>
      <p:sp>
        <p:nvSpPr>
          <p:cNvPr id="11" name="橢圓 10"/>
          <p:cNvSpPr/>
          <p:nvPr/>
        </p:nvSpPr>
        <p:spPr>
          <a:xfrm>
            <a:off x="1071538" y="3857628"/>
            <a:ext cx="4143375" cy="1500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文字方塊 4"/>
          <p:cNvSpPr txBox="1">
            <a:spLocks noChangeArrowheads="1"/>
          </p:cNvSpPr>
          <p:nvPr/>
        </p:nvSpPr>
        <p:spPr bwMode="auto">
          <a:xfrm>
            <a:off x="1428728" y="4071942"/>
            <a:ext cx="3571875" cy="1016000"/>
          </a:xfrm>
          <a:prstGeom prst="rect">
            <a:avLst/>
          </a:prstGeom>
          <a:noFill/>
          <a:ln w="9525">
            <a:noFill/>
            <a:miter lim="800000"/>
            <a:headEnd/>
            <a:tailEnd/>
          </a:ln>
        </p:spPr>
        <p:txBody>
          <a:bodyPr>
            <a:spAutoFit/>
          </a:bodyPr>
          <a:lstStyle/>
          <a:p>
            <a:r>
              <a:rPr lang="zh-TW" altLang="en-US" sz="2000" dirty="0">
                <a:latin typeface="標楷體" pitchFamily="65" charset="-120"/>
                <a:ea typeface="標楷體" pitchFamily="65" charset="-120"/>
              </a:rPr>
              <a:t>提供訓練小肌肉玩具讓小朋友自由使用，並定時舉辦親子桌遊及創意美術讓親子同樂</a:t>
            </a:r>
          </a:p>
        </p:txBody>
      </p:sp>
      <p:cxnSp>
        <p:nvCxnSpPr>
          <p:cNvPr id="13" name="直線單箭頭接點 12"/>
          <p:cNvCxnSpPr/>
          <p:nvPr/>
        </p:nvCxnSpPr>
        <p:spPr>
          <a:xfrm rot="5400000">
            <a:off x="4429126" y="3286122"/>
            <a:ext cx="1143000" cy="5715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直線單箭頭接點 13"/>
          <p:cNvCxnSpPr/>
          <p:nvPr/>
        </p:nvCxnSpPr>
        <p:spPr>
          <a:xfrm rot="10800000">
            <a:off x="5143504" y="4572008"/>
            <a:ext cx="500063"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5" name="內容版面配置區 3" descr="IMG_0189.JPG"/>
          <p:cNvPicPr>
            <a:picLocks noChangeAspect="1"/>
          </p:cNvPicPr>
          <p:nvPr/>
        </p:nvPicPr>
        <p:blipFill>
          <a:blip r:embed="rId5"/>
          <a:srcRect/>
          <a:stretch>
            <a:fillRect/>
          </a:stretch>
        </p:blipFill>
        <p:spPr bwMode="auto">
          <a:xfrm>
            <a:off x="1000100" y="1000108"/>
            <a:ext cx="3286125" cy="2466975"/>
          </a:xfrm>
          <a:prstGeom prst="rect">
            <a:avLst/>
          </a:prstGeom>
          <a:noFill/>
          <a:ln w="9525">
            <a:noFill/>
            <a:miter lim="800000"/>
            <a:headEnd/>
            <a:tailEnd/>
          </a:ln>
        </p:spPr>
      </p:pic>
      <p:sp>
        <p:nvSpPr>
          <p:cNvPr id="16" name="標題 3"/>
          <p:cNvSpPr txBox="1">
            <a:spLocks/>
          </p:cNvSpPr>
          <p:nvPr/>
        </p:nvSpPr>
        <p:spPr>
          <a:xfrm>
            <a:off x="1000100" y="214290"/>
            <a:ext cx="7239000" cy="1143000"/>
          </a:xfrm>
          <a:prstGeom prst="rect">
            <a:avLst/>
          </a:prstGeom>
          <a:ln>
            <a:noFill/>
          </a:ln>
        </p:spPr>
        <p:txBody>
          <a:bodyPr/>
          <a:lstStyle/>
          <a:p>
            <a:pPr algn="ctr" fontAlgn="auto">
              <a:spcAft>
                <a:spcPts val="0"/>
              </a:spcAft>
              <a:defRPr/>
            </a:pPr>
            <a:r>
              <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玩具區</a:t>
            </a:r>
          </a:p>
        </p:txBody>
      </p:sp>
      <p:cxnSp>
        <p:nvCxnSpPr>
          <p:cNvPr id="17" name="直線單箭頭接點 16"/>
          <p:cNvCxnSpPr/>
          <p:nvPr/>
        </p:nvCxnSpPr>
        <p:spPr>
          <a:xfrm rot="5400000">
            <a:off x="2465375" y="3606799"/>
            <a:ext cx="928688"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7" name="Picture 7" descr="靖娟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sp>
        <p:nvSpPr>
          <p:cNvPr id="9" name="內容版面配置區 2"/>
          <p:cNvSpPr txBox="1">
            <a:spLocks/>
          </p:cNvSpPr>
          <p:nvPr/>
        </p:nvSpPr>
        <p:spPr>
          <a:xfrm>
            <a:off x="1428728" y="2500306"/>
            <a:ext cx="6786610" cy="161448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7200" b="1" i="0" u="none" strike="noStrike" kern="1200" cap="none" spc="0" normalizeH="0" baseline="0" noProof="0" dirty="0" smtClean="0">
                <a:ln>
                  <a:noFill/>
                </a:ln>
                <a:solidFill>
                  <a:srgbClr val="C00000"/>
                </a:solidFill>
                <a:effectLst/>
                <a:uLnTx/>
                <a:uFillTx/>
                <a:latin typeface="標楷體" pitchFamily="65" charset="-120"/>
                <a:ea typeface="標楷體" pitchFamily="65" charset="-120"/>
                <a:cs typeface="+mn-cs"/>
              </a:rPr>
              <a:t>遊戲館活動花絮</a:t>
            </a:r>
          </a:p>
        </p:txBody>
      </p:sp>
      <p:pic>
        <p:nvPicPr>
          <p:cNvPr id="11"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352800"/>
            <a:ext cx="3260725" cy="3505200"/>
          </a:xfrm>
          <a:prstGeom prst="rect">
            <a:avLst/>
          </a:prstGeom>
          <a:noFill/>
          <a:ln w="9525">
            <a:noFill/>
            <a:miter lim="800000"/>
            <a:headEnd/>
            <a:tailEnd/>
          </a:ln>
        </p:spPr>
      </p:pic>
      <p:pic>
        <p:nvPicPr>
          <p:cNvPr id="12" name="Picture 2" descr="D:\婉柔\公司資料\靖娟圖片\family_illus.gifQ.gif"/>
          <p:cNvPicPr>
            <a:picLocks noChangeAspect="1" noChangeArrowheads="1"/>
          </p:cNvPicPr>
          <p:nvPr/>
        </p:nvPicPr>
        <p:blipFill>
          <a:blip r:embed="rId4" cstate="print"/>
          <a:srcRect/>
          <a:stretch>
            <a:fillRect/>
          </a:stretch>
        </p:blipFill>
        <p:spPr bwMode="auto">
          <a:xfrm>
            <a:off x="7413045" y="0"/>
            <a:ext cx="1730955" cy="22768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圖片 7" descr="圖片1.jpg"/>
          <p:cNvPicPr>
            <a:picLocks noChangeAspect="1"/>
          </p:cNvPicPr>
          <p:nvPr/>
        </p:nvPicPr>
        <p:blipFill>
          <a:blip r:embed="rId2"/>
          <a:srcRect/>
          <a:stretch>
            <a:fillRect/>
          </a:stretch>
        </p:blipFill>
        <p:spPr bwMode="auto">
          <a:xfrm>
            <a:off x="0" y="28575"/>
            <a:ext cx="9144000" cy="6829425"/>
          </a:xfrm>
          <a:prstGeom prst="rect">
            <a:avLst/>
          </a:prstGeom>
          <a:noFill/>
          <a:ln w="9525">
            <a:noFill/>
            <a:miter lim="800000"/>
            <a:headEnd/>
            <a:tailEnd/>
          </a:ln>
        </p:spPr>
      </p:pic>
      <p:sp>
        <p:nvSpPr>
          <p:cNvPr id="13" name="標題 1"/>
          <p:cNvSpPr txBox="1">
            <a:spLocks/>
          </p:cNvSpPr>
          <p:nvPr/>
        </p:nvSpPr>
        <p:spPr>
          <a:xfrm>
            <a:off x="785813" y="357188"/>
            <a:ext cx="7772400" cy="11049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endParaRPr kumimoji="0" lang="zh-TW" altLang="en-US" sz="4100" b="1" dirty="0">
              <a:solidFill>
                <a:srgbClr val="0070C0"/>
              </a:solidFill>
              <a:effectLst>
                <a:outerShdw blurRad="31750" dist="25400" dir="5400000" algn="tl" rotWithShape="0">
                  <a:srgbClr val="000000">
                    <a:alpha val="25000"/>
                  </a:srgbClr>
                </a:outerShdw>
              </a:effectLst>
              <a:latin typeface="華康POP1體W5" pitchFamily="81" charset="-120"/>
              <a:ea typeface="華康POP1體W5" pitchFamily="81" charset="-120"/>
              <a:cs typeface="+mj-cs"/>
            </a:endParaRPr>
          </a:p>
        </p:txBody>
      </p:sp>
      <p:sp>
        <p:nvSpPr>
          <p:cNvPr id="14" name="矩形 13"/>
          <p:cNvSpPr/>
          <p:nvPr/>
        </p:nvSpPr>
        <p:spPr>
          <a:xfrm>
            <a:off x="1428728" y="285728"/>
            <a:ext cx="6532559" cy="769441"/>
          </a:xfrm>
          <a:prstGeom prst="rect">
            <a:avLst/>
          </a:prstGeom>
          <a:noFill/>
        </p:spPr>
        <p:txBody>
          <a:bodyPr wrap="none">
            <a:spAutoFit/>
          </a:bodyPr>
          <a:lstStyle/>
          <a:p>
            <a:pPr algn="ctr">
              <a:defRPr/>
            </a:pPr>
            <a:r>
              <a:rPr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rPr>
              <a:t>社區活動</a:t>
            </a:r>
            <a:r>
              <a:rPr lang="en-US" altLang="zh-TW"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rPr>
              <a:t>~</a:t>
            </a:r>
            <a:r>
              <a:rPr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rPr>
              <a:t>兒童嘉年華會</a:t>
            </a:r>
          </a:p>
        </p:txBody>
      </p:sp>
      <p:pic>
        <p:nvPicPr>
          <p:cNvPr id="36869" name="內容版面配置區 6" descr="IMG_7718.JPG"/>
          <p:cNvPicPr>
            <a:picLocks noChangeAspect="1"/>
          </p:cNvPicPr>
          <p:nvPr/>
        </p:nvPicPr>
        <p:blipFill>
          <a:blip r:embed="rId3"/>
          <a:srcRect/>
          <a:stretch>
            <a:fillRect/>
          </a:stretch>
        </p:blipFill>
        <p:spPr bwMode="auto">
          <a:xfrm rot="-658010">
            <a:off x="844550" y="1566863"/>
            <a:ext cx="2578100" cy="3868737"/>
          </a:xfrm>
          <a:prstGeom prst="rect">
            <a:avLst/>
          </a:prstGeom>
          <a:noFill/>
          <a:ln w="9525">
            <a:noFill/>
            <a:miter lim="800000"/>
            <a:headEnd/>
            <a:tailEnd/>
          </a:ln>
        </p:spPr>
      </p:pic>
      <p:pic>
        <p:nvPicPr>
          <p:cNvPr id="36870" name="圖片 8" descr="IMG_7588.JPG"/>
          <p:cNvPicPr>
            <a:picLocks noChangeAspect="1"/>
          </p:cNvPicPr>
          <p:nvPr/>
        </p:nvPicPr>
        <p:blipFill>
          <a:blip r:embed="rId4"/>
          <a:srcRect/>
          <a:stretch>
            <a:fillRect/>
          </a:stretch>
        </p:blipFill>
        <p:spPr bwMode="auto">
          <a:xfrm>
            <a:off x="3357563" y="1285875"/>
            <a:ext cx="2524125" cy="3786188"/>
          </a:xfrm>
          <a:prstGeom prst="rect">
            <a:avLst/>
          </a:prstGeom>
          <a:noFill/>
          <a:ln w="9525">
            <a:noFill/>
            <a:miter lim="800000"/>
            <a:headEnd/>
            <a:tailEnd/>
          </a:ln>
        </p:spPr>
      </p:pic>
      <p:pic>
        <p:nvPicPr>
          <p:cNvPr id="36871" name="圖片 7" descr="IMG_7667.JPG"/>
          <p:cNvPicPr>
            <a:picLocks noGrp="1" noChangeAspect="1"/>
          </p:cNvPicPr>
          <p:nvPr>
            <p:ph idx="1"/>
          </p:nvPr>
        </p:nvPicPr>
        <p:blipFill>
          <a:blip r:embed="rId5"/>
          <a:srcRect/>
          <a:stretch>
            <a:fillRect/>
          </a:stretch>
        </p:blipFill>
        <p:spPr>
          <a:xfrm rot="837029">
            <a:off x="5803900" y="1865313"/>
            <a:ext cx="2257425" cy="3387725"/>
          </a:xfrm>
          <a:noFill/>
        </p:spPr>
      </p:pic>
      <p:sp>
        <p:nvSpPr>
          <p:cNvPr id="17" name="矩形 16"/>
          <p:cNvSpPr/>
          <p:nvPr/>
        </p:nvSpPr>
        <p:spPr>
          <a:xfrm rot="265127">
            <a:off x="1447287" y="4929525"/>
            <a:ext cx="7455888" cy="769441"/>
          </a:xfrm>
          <a:prstGeom prst="rect">
            <a:avLst/>
          </a:prstGeom>
          <a:noFill/>
        </p:spPr>
        <p:txBody>
          <a:bodyPr wrap="none">
            <a:spAutoFit/>
          </a:bodyPr>
          <a:lstStyle/>
          <a:p>
            <a:pPr algn="ctr">
              <a:defRPr/>
            </a:pPr>
            <a:r>
              <a:rPr lang="zh-TW" alt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華康POP1體W5" pitchFamily="81" charset="-120"/>
                <a:ea typeface="華康POP1體W5" pitchFamily="81" charset="-120"/>
              </a:rPr>
              <a:t>來看看誰最可愛最厲害啦</a:t>
            </a:r>
            <a:r>
              <a:rPr lang="en-US" altLang="zh-TW"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華康POP1體W5" pitchFamily="81" charset="-120"/>
                <a:ea typeface="華康POP1體W5" pitchFamily="81" charset="-120"/>
              </a:rPr>
              <a:t>!!</a:t>
            </a:r>
            <a:endParaRPr lang="zh-TW" alt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華康POP1體W5" pitchFamily="81" charset="-120"/>
              <a:ea typeface="華康POP1體W5" pitchFamily="81" charset="-120"/>
            </a:endParaRPr>
          </a:p>
        </p:txBody>
      </p:sp>
      <p:pic>
        <p:nvPicPr>
          <p:cNvPr id="36873" name="Picture 7" descr="靖娟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4497388"/>
            <a:ext cx="2195513" cy="2360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圖片 7" descr="圖片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7891" name="圖片 8" descr="IMG_0518.JPG"/>
          <p:cNvPicPr>
            <a:picLocks noChangeAspect="1"/>
          </p:cNvPicPr>
          <p:nvPr/>
        </p:nvPicPr>
        <p:blipFill>
          <a:blip r:embed="rId3"/>
          <a:srcRect/>
          <a:stretch>
            <a:fillRect/>
          </a:stretch>
        </p:blipFill>
        <p:spPr bwMode="auto">
          <a:xfrm rot="267784">
            <a:off x="4514850" y="3475038"/>
            <a:ext cx="3114675" cy="2335212"/>
          </a:xfrm>
          <a:prstGeom prst="rect">
            <a:avLst/>
          </a:prstGeom>
          <a:noFill/>
          <a:ln w="9525">
            <a:noFill/>
            <a:miter lim="800000"/>
            <a:headEnd/>
            <a:tailEnd/>
          </a:ln>
        </p:spPr>
      </p:pic>
      <p:pic>
        <p:nvPicPr>
          <p:cNvPr id="37892" name="內容版面配置區 4" descr="IMG_0475.JPG"/>
          <p:cNvPicPr>
            <a:picLocks noGrp="1" noChangeAspect="1"/>
          </p:cNvPicPr>
          <p:nvPr>
            <p:ph idx="1"/>
          </p:nvPr>
        </p:nvPicPr>
        <p:blipFill>
          <a:blip r:embed="rId4"/>
          <a:srcRect/>
          <a:stretch>
            <a:fillRect/>
          </a:stretch>
        </p:blipFill>
        <p:spPr>
          <a:xfrm rot="289929">
            <a:off x="1092200" y="1125538"/>
            <a:ext cx="3094038" cy="2322512"/>
          </a:xfrm>
        </p:spPr>
      </p:pic>
      <p:pic>
        <p:nvPicPr>
          <p:cNvPr id="37893" name="圖片 5" descr="IMG_0478.JPG"/>
          <p:cNvPicPr>
            <a:picLocks noChangeAspect="1"/>
          </p:cNvPicPr>
          <p:nvPr/>
        </p:nvPicPr>
        <p:blipFill>
          <a:blip r:embed="rId5"/>
          <a:srcRect/>
          <a:stretch>
            <a:fillRect/>
          </a:stretch>
        </p:blipFill>
        <p:spPr bwMode="auto">
          <a:xfrm rot="-366577">
            <a:off x="911225" y="3459163"/>
            <a:ext cx="3381375" cy="2535237"/>
          </a:xfrm>
          <a:prstGeom prst="rect">
            <a:avLst/>
          </a:prstGeom>
          <a:noFill/>
          <a:ln w="9525">
            <a:noFill/>
            <a:miter lim="800000"/>
            <a:headEnd/>
            <a:tailEnd/>
          </a:ln>
        </p:spPr>
      </p:pic>
      <p:pic>
        <p:nvPicPr>
          <p:cNvPr id="37894" name="圖片 7" descr="IMG_0484.JPG"/>
          <p:cNvPicPr>
            <a:picLocks noChangeAspect="1"/>
          </p:cNvPicPr>
          <p:nvPr/>
        </p:nvPicPr>
        <p:blipFill>
          <a:blip r:embed="rId6"/>
          <a:srcRect/>
          <a:stretch>
            <a:fillRect/>
          </a:stretch>
        </p:blipFill>
        <p:spPr bwMode="auto">
          <a:xfrm rot="-463949">
            <a:off x="4573588" y="1058863"/>
            <a:ext cx="3144837" cy="2357437"/>
          </a:xfrm>
          <a:prstGeom prst="rect">
            <a:avLst/>
          </a:prstGeom>
          <a:noFill/>
          <a:ln w="9525">
            <a:noFill/>
            <a:miter lim="800000"/>
            <a:headEnd/>
            <a:tailEnd/>
          </a:ln>
        </p:spPr>
      </p:pic>
      <p:sp>
        <p:nvSpPr>
          <p:cNvPr id="10" name="矩形 9"/>
          <p:cNvSpPr/>
          <p:nvPr/>
        </p:nvSpPr>
        <p:spPr>
          <a:xfrm rot="265127">
            <a:off x="2668005" y="3195357"/>
            <a:ext cx="3236784" cy="769441"/>
          </a:xfrm>
          <a:prstGeom prst="rect">
            <a:avLst/>
          </a:prstGeom>
          <a:noFill/>
        </p:spPr>
        <p:txBody>
          <a:bodyPr wrap="none">
            <a:spAutoFit/>
          </a:bodyPr>
          <a:lstStyle/>
          <a:p>
            <a:pPr algn="ctr">
              <a:defRPr/>
            </a:pPr>
            <a:r>
              <a:rPr lang="zh-TW" alt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華康POP1體W5" pitchFamily="81" charset="-120"/>
                <a:ea typeface="華康POP1體W5" pitchFamily="81" charset="-120"/>
              </a:rPr>
              <a:t>畫彩蛋啦</a:t>
            </a:r>
            <a:r>
              <a:rPr lang="en-US" altLang="zh-TW"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華康POP1體W5" pitchFamily="81" charset="-120"/>
                <a:ea typeface="華康POP1體W5" pitchFamily="81" charset="-120"/>
              </a:rPr>
              <a:t>!!</a:t>
            </a:r>
            <a:endParaRPr lang="zh-TW" alt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華康POP1體W5" pitchFamily="81" charset="-120"/>
              <a:ea typeface="華康POP1體W5" pitchFamily="81" charset="-120"/>
            </a:endParaRPr>
          </a:p>
        </p:txBody>
      </p:sp>
      <p:sp>
        <p:nvSpPr>
          <p:cNvPr id="4" name="標題 3"/>
          <p:cNvSpPr>
            <a:spLocks noGrp="1"/>
          </p:cNvSpPr>
          <p:nvPr>
            <p:ph type="title"/>
          </p:nvPr>
        </p:nvSpPr>
        <p:spPr>
          <a:xfrm>
            <a:off x="1567910" y="326388"/>
            <a:ext cx="5763116" cy="830997"/>
          </a:xfrm>
        </p:spPr>
        <p:txBody>
          <a:bodyPr wrap="none" lIns="91440" tIns="45720" rIns="91440" bIns="45720">
            <a:spAutoFit/>
          </a:bodyPr>
          <a:lstStyle/>
          <a:p>
            <a:pPr algn="ctr" eaLnBrk="1" fontAlgn="auto" hangingPunct="1">
              <a:spcAft>
                <a:spcPts val="0"/>
              </a:spcAft>
              <a:defRPr/>
            </a:pPr>
            <a:r>
              <a:rPr lang="zh-TW" altLang="en-US" sz="4800" spc="300" dirty="0" smtClean="0">
                <a:ln w="11430" cmpd="sng">
                  <a:solidFill>
                    <a:schemeClr val="accent1">
                      <a:tint val="10000"/>
                    </a:schemeClr>
                  </a:solidFill>
                  <a:prstDash val="solid"/>
                  <a:miter lim="800000"/>
                </a:ln>
                <a:solidFill>
                  <a:srgbClr val="6600CC"/>
                </a:solidFill>
                <a:effectLst/>
                <a:latin typeface="標楷體" pitchFamily="65" charset="-120"/>
                <a:ea typeface="標楷體" pitchFamily="65" charset="-120"/>
              </a:rPr>
              <a:t>主題活動</a:t>
            </a:r>
            <a:r>
              <a:rPr lang="en-US" altLang="zh-TW" sz="4800" spc="300" dirty="0" smtClean="0">
                <a:ln w="11430" cmpd="sng">
                  <a:solidFill>
                    <a:schemeClr val="accent1">
                      <a:tint val="10000"/>
                    </a:schemeClr>
                  </a:solidFill>
                  <a:prstDash val="solid"/>
                  <a:miter lim="800000"/>
                </a:ln>
                <a:solidFill>
                  <a:srgbClr val="6600CC"/>
                </a:solidFill>
                <a:effectLst/>
                <a:latin typeface="標楷體" pitchFamily="65" charset="-120"/>
                <a:ea typeface="標楷體" pitchFamily="65" charset="-120"/>
              </a:rPr>
              <a:t>~</a:t>
            </a:r>
            <a:r>
              <a:rPr lang="zh-TW" altLang="en-US" sz="4800" spc="300" dirty="0" smtClean="0">
                <a:ln w="11430" cmpd="sng">
                  <a:solidFill>
                    <a:schemeClr val="accent1">
                      <a:tint val="10000"/>
                    </a:schemeClr>
                  </a:solidFill>
                  <a:prstDash val="solid"/>
                  <a:miter lim="800000"/>
                </a:ln>
                <a:solidFill>
                  <a:srgbClr val="6600CC"/>
                </a:solidFill>
                <a:effectLst/>
                <a:latin typeface="標楷體" pitchFamily="65" charset="-120"/>
                <a:ea typeface="標楷體" pitchFamily="65" charset="-120"/>
              </a:rPr>
              <a:t>創意美術</a:t>
            </a:r>
            <a:endParaRPr lang="zh-TW" altLang="en-US" sz="4800" spc="300" dirty="0">
              <a:ln w="11430" cmpd="sng">
                <a:solidFill>
                  <a:schemeClr val="accent1">
                    <a:tint val="10000"/>
                  </a:schemeClr>
                </a:solidFill>
                <a:prstDash val="solid"/>
                <a:miter lim="800000"/>
              </a:ln>
              <a:solidFill>
                <a:srgbClr val="6600CC"/>
              </a:solidFill>
              <a:effectLst/>
              <a:latin typeface="標楷體" pitchFamily="65" charset="-120"/>
              <a:ea typeface="標楷體" pitchFamily="65" charset="-120"/>
            </a:endParaRPr>
          </a:p>
        </p:txBody>
      </p:sp>
      <p:pic>
        <p:nvPicPr>
          <p:cNvPr id="37897" name="Picture 7" descr="靖娟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4497388"/>
            <a:ext cx="2195513" cy="23606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圖片 4" descr="圖片1.jpg"/>
          <p:cNvPicPr>
            <a:picLocks noChangeAspect="1"/>
          </p:cNvPicPr>
          <p:nvPr/>
        </p:nvPicPr>
        <p:blipFill>
          <a:blip r:embed="rId2"/>
          <a:srcRect/>
          <a:stretch>
            <a:fillRect/>
          </a:stretch>
        </p:blipFill>
        <p:spPr bwMode="auto">
          <a:xfrm>
            <a:off x="0" y="28575"/>
            <a:ext cx="9144000" cy="6829425"/>
          </a:xfrm>
          <a:prstGeom prst="rect">
            <a:avLst/>
          </a:prstGeom>
          <a:noFill/>
          <a:ln w="9525">
            <a:noFill/>
            <a:miter lim="800000"/>
            <a:headEnd/>
            <a:tailEnd/>
          </a:ln>
        </p:spPr>
      </p:pic>
      <p:sp>
        <p:nvSpPr>
          <p:cNvPr id="4" name="標題 3"/>
          <p:cNvSpPr>
            <a:spLocks noGrp="1"/>
          </p:cNvSpPr>
          <p:nvPr>
            <p:ph type="title"/>
          </p:nvPr>
        </p:nvSpPr>
        <p:spPr>
          <a:xfrm>
            <a:off x="1042196" y="612140"/>
            <a:ext cx="6417141" cy="830997"/>
          </a:xfrm>
        </p:spPr>
        <p:txBody>
          <a:bodyPr wrap="none" lIns="91440" tIns="45720" rIns="91440" bIns="45720">
            <a:spAutoFit/>
          </a:bodyPr>
          <a:lstStyle/>
          <a:p>
            <a:pPr algn="ctr" eaLnBrk="1" fontAlgn="auto" hangingPunct="1">
              <a:spcAft>
                <a:spcPts val="0"/>
              </a:spcAft>
              <a:defRPr/>
            </a:pPr>
            <a:r>
              <a:rPr lang="zh-TW" altLang="en-US" sz="4800" spc="300" dirty="0" smtClean="0">
                <a:ln w="11430" cmpd="sng">
                  <a:solidFill>
                    <a:schemeClr val="accent1">
                      <a:tint val="10000"/>
                    </a:schemeClr>
                  </a:solidFill>
                  <a:prstDash val="solid"/>
                  <a:miter lim="800000"/>
                </a:ln>
                <a:solidFill>
                  <a:srgbClr val="6600CC"/>
                </a:solidFill>
                <a:effectLst/>
                <a:latin typeface="標楷體" pitchFamily="65" charset="-120"/>
                <a:ea typeface="標楷體" pitchFamily="65" charset="-120"/>
              </a:rPr>
              <a:t>主題活動</a:t>
            </a:r>
            <a:r>
              <a:rPr lang="en-US" altLang="zh-TW" sz="4800" spc="300" dirty="0" smtClean="0">
                <a:ln w="11430" cmpd="sng">
                  <a:solidFill>
                    <a:schemeClr val="accent1">
                      <a:tint val="10000"/>
                    </a:schemeClr>
                  </a:solidFill>
                  <a:prstDash val="solid"/>
                  <a:miter lim="800000"/>
                </a:ln>
                <a:solidFill>
                  <a:srgbClr val="6600CC"/>
                </a:solidFill>
                <a:effectLst/>
                <a:latin typeface="標楷體" pitchFamily="65" charset="-120"/>
                <a:ea typeface="標楷體" pitchFamily="65" charset="-120"/>
              </a:rPr>
              <a:t>~</a:t>
            </a:r>
            <a:r>
              <a:rPr lang="zh-TW" altLang="en-US" sz="4800" spc="300" dirty="0" smtClean="0">
                <a:ln w="11430" cmpd="sng">
                  <a:solidFill>
                    <a:schemeClr val="accent1">
                      <a:tint val="10000"/>
                    </a:schemeClr>
                  </a:solidFill>
                  <a:prstDash val="solid"/>
                  <a:miter lim="800000"/>
                </a:ln>
                <a:solidFill>
                  <a:srgbClr val="6600CC"/>
                </a:solidFill>
                <a:effectLst/>
                <a:latin typeface="標楷體" pitchFamily="65" charset="-120"/>
                <a:ea typeface="標楷體" pitchFamily="65" charset="-120"/>
              </a:rPr>
              <a:t>說故事活動</a:t>
            </a:r>
            <a:endParaRPr lang="zh-TW" altLang="en-US" sz="4800" spc="300" dirty="0">
              <a:ln w="11430" cmpd="sng">
                <a:solidFill>
                  <a:schemeClr val="accent1">
                    <a:tint val="10000"/>
                  </a:schemeClr>
                </a:solidFill>
                <a:prstDash val="solid"/>
                <a:miter lim="800000"/>
              </a:ln>
              <a:solidFill>
                <a:srgbClr val="6600CC"/>
              </a:solidFill>
              <a:effectLst/>
              <a:latin typeface="標楷體" pitchFamily="65" charset="-120"/>
              <a:ea typeface="標楷體" pitchFamily="65" charset="-120"/>
            </a:endParaRPr>
          </a:p>
        </p:txBody>
      </p:sp>
      <p:pic>
        <p:nvPicPr>
          <p:cNvPr id="38916" name="圖片 6" descr="IMG_0508.JPG"/>
          <p:cNvPicPr>
            <a:picLocks noChangeAspect="1"/>
          </p:cNvPicPr>
          <p:nvPr/>
        </p:nvPicPr>
        <p:blipFill>
          <a:blip r:embed="rId3"/>
          <a:srcRect/>
          <a:stretch>
            <a:fillRect/>
          </a:stretch>
        </p:blipFill>
        <p:spPr bwMode="auto">
          <a:xfrm rot="636549">
            <a:off x="4597400" y="2481263"/>
            <a:ext cx="3949700" cy="2962275"/>
          </a:xfrm>
          <a:prstGeom prst="rect">
            <a:avLst/>
          </a:prstGeom>
          <a:noFill/>
          <a:ln w="9525">
            <a:noFill/>
            <a:miter lim="800000"/>
            <a:headEnd/>
            <a:tailEnd/>
          </a:ln>
        </p:spPr>
      </p:pic>
      <p:pic>
        <p:nvPicPr>
          <p:cNvPr id="38917" name="內容版面配置區 4" descr="IMG_0588.JPG"/>
          <p:cNvPicPr>
            <a:picLocks noGrp="1" noChangeAspect="1"/>
          </p:cNvPicPr>
          <p:nvPr>
            <p:ph idx="1"/>
          </p:nvPr>
        </p:nvPicPr>
        <p:blipFill>
          <a:blip r:embed="rId4"/>
          <a:srcRect/>
          <a:stretch>
            <a:fillRect/>
          </a:stretch>
        </p:blipFill>
        <p:spPr>
          <a:xfrm rot="21138251">
            <a:off x="473075" y="1903413"/>
            <a:ext cx="4095750" cy="3071812"/>
          </a:xfrm>
        </p:spPr>
      </p:pic>
      <p:pic>
        <p:nvPicPr>
          <p:cNvPr id="38918" name="Picture 7" descr="靖娟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497388"/>
            <a:ext cx="2195513" cy="23606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sp>
        <p:nvSpPr>
          <p:cNvPr id="3" name="內容版面配置區 2"/>
          <p:cNvSpPr>
            <a:spLocks noGrp="1"/>
          </p:cNvSpPr>
          <p:nvPr>
            <p:ph sz="quarter" idx="1"/>
          </p:nvPr>
        </p:nvSpPr>
        <p:spPr>
          <a:xfrm>
            <a:off x="2571736" y="2643182"/>
            <a:ext cx="4857784" cy="1614486"/>
          </a:xfrm>
        </p:spPr>
        <p:txBody>
          <a:bodyPr>
            <a:noAutofit/>
          </a:bodyPr>
          <a:lstStyle/>
          <a:p>
            <a:pPr>
              <a:buNone/>
            </a:pPr>
            <a:r>
              <a:rPr lang="zh-TW" altLang="en-US" sz="7200" b="1" dirty="0" smtClean="0">
                <a:solidFill>
                  <a:srgbClr val="C00000"/>
                </a:solidFill>
                <a:latin typeface="標楷體" pitchFamily="65" charset="-120"/>
                <a:ea typeface="標楷體" pitchFamily="65" charset="-120"/>
              </a:rPr>
              <a:t>認識靖娟</a:t>
            </a:r>
            <a:endParaRPr lang="zh-TW" altLang="en-US" sz="7200" b="1" dirty="0">
              <a:solidFill>
                <a:srgbClr val="C00000"/>
              </a:solidFill>
              <a:latin typeface="標楷體" pitchFamily="65" charset="-120"/>
              <a:ea typeface="標楷體" pitchFamily="65" charset="-120"/>
            </a:endParaRPr>
          </a:p>
        </p:txBody>
      </p:sp>
      <p:pic>
        <p:nvPicPr>
          <p:cNvPr id="6"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352800"/>
            <a:ext cx="3260725" cy="3505200"/>
          </a:xfrm>
          <a:prstGeom prst="rect">
            <a:avLst/>
          </a:prstGeom>
          <a:noFill/>
          <a:ln w="9525">
            <a:noFill/>
            <a:miter lim="800000"/>
            <a:headEnd/>
            <a:tailEnd/>
          </a:ln>
        </p:spPr>
      </p:pic>
      <p:pic>
        <p:nvPicPr>
          <p:cNvPr id="7" name="Picture 2" descr="D:\婉柔\公司資料\靖娟圖片\family_illus.gifQ.gif"/>
          <p:cNvPicPr>
            <a:picLocks noChangeAspect="1" noChangeArrowheads="1"/>
          </p:cNvPicPr>
          <p:nvPr/>
        </p:nvPicPr>
        <p:blipFill>
          <a:blip r:embed="rId4" cstate="print"/>
          <a:srcRect/>
          <a:stretch>
            <a:fillRect/>
          </a:stretch>
        </p:blipFill>
        <p:spPr bwMode="auto">
          <a:xfrm>
            <a:off x="7413045" y="0"/>
            <a:ext cx="1730955" cy="227687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sp>
        <p:nvSpPr>
          <p:cNvPr id="9" name="內容版面配置區 2"/>
          <p:cNvSpPr txBox="1">
            <a:spLocks/>
          </p:cNvSpPr>
          <p:nvPr/>
        </p:nvSpPr>
        <p:spPr>
          <a:xfrm>
            <a:off x="857224" y="2500306"/>
            <a:ext cx="7572396" cy="161448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TW" altLang="en-US" sz="7200" b="1" dirty="0" smtClean="0">
                <a:solidFill>
                  <a:srgbClr val="C00000"/>
                </a:solidFill>
                <a:latin typeface="標楷體" pitchFamily="65" charset="-120"/>
                <a:ea typeface="標楷體" pitchFamily="65" charset="-120"/>
              </a:rPr>
              <a:t>志工服務內容介紹</a:t>
            </a:r>
            <a:endParaRPr kumimoji="0" lang="zh-TW" altLang="en-US" sz="7200" b="1" i="0" u="none" strike="noStrike" kern="1200" cap="none" spc="0" normalizeH="0" baseline="0" noProof="0" dirty="0" smtClean="0">
              <a:ln>
                <a:noFill/>
              </a:ln>
              <a:solidFill>
                <a:srgbClr val="C00000"/>
              </a:solidFill>
              <a:effectLst/>
              <a:uLnTx/>
              <a:uFillTx/>
              <a:latin typeface="標楷體" pitchFamily="65" charset="-120"/>
              <a:ea typeface="標楷體" pitchFamily="65" charset="-120"/>
              <a:cs typeface="+mn-cs"/>
            </a:endParaRPr>
          </a:p>
        </p:txBody>
      </p:sp>
      <p:pic>
        <p:nvPicPr>
          <p:cNvPr id="11"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352800"/>
            <a:ext cx="3260725" cy="3505200"/>
          </a:xfrm>
          <a:prstGeom prst="rect">
            <a:avLst/>
          </a:prstGeom>
          <a:noFill/>
          <a:ln w="9525">
            <a:noFill/>
            <a:miter lim="800000"/>
            <a:headEnd/>
            <a:tailEnd/>
          </a:ln>
        </p:spPr>
      </p:pic>
      <p:pic>
        <p:nvPicPr>
          <p:cNvPr id="12" name="Picture 2" descr="D:\婉柔\公司資料\靖娟圖片\family_illus.gifQ.gif"/>
          <p:cNvPicPr>
            <a:picLocks noChangeAspect="1" noChangeArrowheads="1"/>
          </p:cNvPicPr>
          <p:nvPr/>
        </p:nvPicPr>
        <p:blipFill>
          <a:blip r:embed="rId4" cstate="print"/>
          <a:srcRect/>
          <a:stretch>
            <a:fillRect/>
          </a:stretch>
        </p:blipFill>
        <p:spPr bwMode="auto">
          <a:xfrm>
            <a:off x="7413045" y="0"/>
            <a:ext cx="1730955" cy="22768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9" name="內容版面配置區 5"/>
          <p:cNvSpPr txBox="1">
            <a:spLocks/>
          </p:cNvSpPr>
          <p:nvPr/>
        </p:nvSpPr>
        <p:spPr bwMode="auto">
          <a:xfrm>
            <a:off x="714375" y="1785938"/>
            <a:ext cx="7972425" cy="4846637"/>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pPr>
            <a:r>
              <a:rPr kumimoji="0" lang="zh-TW" altLang="en-US" sz="3200" dirty="0">
                <a:latin typeface="標楷體" pitchFamily="65" charset="-120"/>
                <a:ea typeface="標楷體" pitchFamily="65" charset="-120"/>
              </a:rPr>
              <a:t>◎服務時間：</a:t>
            </a:r>
            <a:r>
              <a:rPr kumimoji="0" lang="zh-TW" altLang="en-US" sz="2800" dirty="0" smtClean="0">
                <a:latin typeface="標楷體" pitchFamily="65" charset="-120"/>
                <a:ea typeface="標楷體" pitchFamily="65" charset="-120"/>
              </a:rPr>
              <a:t>每週一</a:t>
            </a:r>
            <a:r>
              <a:rPr kumimoji="0" lang="en-US" altLang="zh-TW" sz="2800" dirty="0" smtClean="0">
                <a:latin typeface="標楷體" pitchFamily="65" charset="-120"/>
                <a:ea typeface="標楷體" pitchFamily="65" charset="-120"/>
              </a:rPr>
              <a:t>~</a:t>
            </a:r>
            <a:r>
              <a:rPr kumimoji="0" lang="zh-TW" altLang="en-US" sz="2800" dirty="0">
                <a:latin typeface="標楷體" pitchFamily="65" charset="-120"/>
                <a:ea typeface="標楷體" pitchFamily="65" charset="-120"/>
              </a:rPr>
              <a:t>週日</a:t>
            </a:r>
            <a:r>
              <a:rPr kumimoji="0" lang="zh-TW" altLang="en-US" sz="2800" i="1" dirty="0">
                <a:latin typeface="標楷體" pitchFamily="65" charset="-120"/>
                <a:ea typeface="標楷體" pitchFamily="65" charset="-120"/>
              </a:rPr>
              <a:t> </a:t>
            </a:r>
            <a:endParaRPr kumimoji="0" lang="en-US" altLang="zh-TW" sz="2800" i="1" dirty="0">
              <a:latin typeface="標楷體" pitchFamily="65" charset="-120"/>
              <a:ea typeface="標楷體" pitchFamily="65" charset="-120"/>
            </a:endParaRPr>
          </a:p>
          <a:p>
            <a:pPr marL="365125" indent="-255588" eaLnBrk="0" hangingPunct="0">
              <a:spcBef>
                <a:spcPts val="400"/>
              </a:spcBef>
              <a:buClr>
                <a:schemeClr val="accent1"/>
              </a:buClr>
              <a:buSzPct val="68000"/>
              <a:buFont typeface="Wingdings 3" pitchFamily="18" charset="2"/>
              <a:buNone/>
            </a:pPr>
            <a:r>
              <a:rPr kumimoji="0" lang="zh-TW" altLang="en-US" sz="2800" i="1" dirty="0">
                <a:latin typeface="標楷體" pitchFamily="65" charset="-120"/>
                <a:ea typeface="標楷體" pitchFamily="65" charset="-120"/>
              </a:rPr>
              <a:t>              </a:t>
            </a:r>
            <a:r>
              <a:rPr kumimoji="0" lang="zh-TW" altLang="en-US" sz="2800" dirty="0">
                <a:latin typeface="標楷體" pitchFamily="65" charset="-120"/>
                <a:ea typeface="標楷體" pitchFamily="65" charset="-120"/>
              </a:rPr>
              <a:t>上午</a:t>
            </a:r>
            <a:r>
              <a:rPr kumimoji="0" lang="en-US" altLang="zh-TW" sz="2800" dirty="0" smtClean="0">
                <a:latin typeface="標楷體" pitchFamily="65" charset="-120"/>
                <a:ea typeface="標楷體" pitchFamily="65" charset="-120"/>
              </a:rPr>
              <a:t>9:15~12:15</a:t>
            </a:r>
            <a:r>
              <a:rPr kumimoji="0" lang="zh-TW" altLang="en-US" sz="2800" dirty="0" smtClean="0">
                <a:latin typeface="標楷體" pitchFamily="65" charset="-120"/>
                <a:ea typeface="標楷體" pitchFamily="65" charset="-120"/>
              </a:rPr>
              <a:t>、</a:t>
            </a:r>
            <a:r>
              <a:rPr kumimoji="0" lang="zh-TW" altLang="en-US" sz="2800" dirty="0">
                <a:latin typeface="標楷體" pitchFamily="65" charset="-120"/>
                <a:ea typeface="標楷體" pitchFamily="65" charset="-120"/>
              </a:rPr>
              <a:t>下午</a:t>
            </a:r>
            <a:r>
              <a:rPr kumimoji="0" lang="en-US" altLang="zh-TW" sz="2800" dirty="0" smtClean="0">
                <a:latin typeface="標楷體" pitchFamily="65" charset="-120"/>
                <a:ea typeface="標楷體" pitchFamily="65" charset="-120"/>
              </a:rPr>
              <a:t>1:15~5:15</a:t>
            </a:r>
            <a:endParaRPr kumimoji="0" lang="en-US" altLang="zh-TW" sz="2800" dirty="0">
              <a:latin typeface="標楷體" pitchFamily="65" charset="-120"/>
              <a:ea typeface="標楷體" pitchFamily="65" charset="-120"/>
            </a:endParaRPr>
          </a:p>
          <a:p>
            <a:pPr marL="365125" indent="-255588" eaLnBrk="0" hangingPunct="0">
              <a:spcBef>
                <a:spcPts val="400"/>
              </a:spcBef>
              <a:buClr>
                <a:schemeClr val="accent1"/>
              </a:buClr>
              <a:buSzPct val="68000"/>
              <a:buFont typeface="Wingdings 3" pitchFamily="18" charset="2"/>
              <a:buNone/>
            </a:pPr>
            <a:r>
              <a:rPr kumimoji="0" lang="zh-TW" altLang="en-US" sz="2800" dirty="0">
                <a:latin typeface="標楷體" pitchFamily="65" charset="-120"/>
                <a:ea typeface="標楷體" pitchFamily="65" charset="-120"/>
              </a:rPr>
              <a:t>             （需事先排班）</a:t>
            </a:r>
            <a:endParaRPr kumimoji="0" lang="en-US" altLang="zh-TW" sz="2800" dirty="0">
              <a:latin typeface="標楷體" pitchFamily="65" charset="-120"/>
              <a:ea typeface="標楷體" pitchFamily="65" charset="-120"/>
            </a:endParaRPr>
          </a:p>
          <a:p>
            <a:pPr marL="365125" indent="-255588" eaLnBrk="0" hangingPunct="0">
              <a:spcBef>
                <a:spcPts val="400"/>
              </a:spcBef>
              <a:buClr>
                <a:schemeClr val="accent1"/>
              </a:buClr>
              <a:buSzPct val="68000"/>
              <a:buFont typeface="Wingdings 3" pitchFamily="18" charset="2"/>
              <a:buNone/>
            </a:pPr>
            <a:endParaRPr kumimoji="0" lang="en-US" altLang="zh-TW" sz="3200" dirty="0">
              <a:latin typeface="標楷體" pitchFamily="65" charset="-120"/>
              <a:ea typeface="標楷體" pitchFamily="65" charset="-120"/>
            </a:endParaRPr>
          </a:p>
          <a:p>
            <a:pPr marL="365125" indent="-255588" eaLnBrk="0" hangingPunct="0">
              <a:spcBef>
                <a:spcPts val="400"/>
              </a:spcBef>
              <a:buClr>
                <a:schemeClr val="accent1"/>
              </a:buClr>
              <a:buSzPct val="68000"/>
              <a:buFont typeface="Wingdings 3" pitchFamily="18" charset="2"/>
              <a:buNone/>
            </a:pPr>
            <a:r>
              <a:rPr kumimoji="0" lang="zh-TW" altLang="en-US" sz="3200" dirty="0">
                <a:latin typeface="標楷體" pitchFamily="65" charset="-120"/>
                <a:ea typeface="標楷體" pitchFamily="65" charset="-120"/>
              </a:rPr>
              <a:t>◎服務地點：</a:t>
            </a:r>
            <a:r>
              <a:rPr kumimoji="0" lang="zh-TW" altLang="en-US" sz="2800" dirty="0">
                <a:latin typeface="標楷體" pitchFamily="65" charset="-120"/>
                <a:ea typeface="標楷體" pitchFamily="65" charset="-120"/>
              </a:rPr>
              <a:t>高雄市三民區陽明路</a:t>
            </a:r>
            <a:r>
              <a:rPr kumimoji="0" lang="en-US" altLang="zh-TW" sz="2800" dirty="0">
                <a:latin typeface="標楷體" pitchFamily="65" charset="-120"/>
                <a:ea typeface="標楷體" pitchFamily="65" charset="-120"/>
              </a:rPr>
              <a:t>300</a:t>
            </a:r>
            <a:r>
              <a:rPr kumimoji="0" lang="zh-TW" altLang="en-US" sz="2800" dirty="0">
                <a:latin typeface="標楷體" pitchFamily="65" charset="-120"/>
                <a:ea typeface="標楷體" pitchFamily="65" charset="-120"/>
              </a:rPr>
              <a:t>號</a:t>
            </a:r>
            <a:r>
              <a:rPr kumimoji="0" lang="en-US" altLang="zh-TW" sz="2800" dirty="0">
                <a:latin typeface="標楷體" pitchFamily="65" charset="-120"/>
                <a:ea typeface="標楷體" pitchFamily="65" charset="-120"/>
              </a:rPr>
              <a:t>2</a:t>
            </a:r>
            <a:r>
              <a:rPr kumimoji="0" lang="zh-TW" altLang="en-US" sz="2800" dirty="0">
                <a:latin typeface="標楷體" pitchFamily="65" charset="-120"/>
                <a:ea typeface="標楷體" pitchFamily="65" charset="-120"/>
              </a:rPr>
              <a:t>樓</a:t>
            </a:r>
          </a:p>
        </p:txBody>
      </p:sp>
      <p:sp>
        <p:nvSpPr>
          <p:cNvPr id="10" name="標題 3"/>
          <p:cNvSpPr txBox="1">
            <a:spLocks/>
          </p:cNvSpPr>
          <p:nvPr/>
        </p:nvSpPr>
        <p:spPr>
          <a:xfrm>
            <a:off x="928662" y="357166"/>
            <a:ext cx="7239000" cy="1143000"/>
          </a:xfrm>
          <a:prstGeom prst="rect">
            <a:avLst/>
          </a:prstGeom>
          <a:ln>
            <a:noFill/>
          </a:ln>
        </p:spPr>
        <p:txBody>
          <a:bodyPr/>
          <a:lstStyle/>
          <a:p>
            <a:pPr algn="ctr" fontAlgn="auto">
              <a:spcAft>
                <a:spcPts val="0"/>
              </a:spcAft>
              <a:defRPr/>
            </a:pPr>
            <a:r>
              <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服務時間與地點</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sp>
        <p:nvSpPr>
          <p:cNvPr id="9" name="標題 3"/>
          <p:cNvSpPr txBox="1">
            <a:spLocks/>
          </p:cNvSpPr>
          <p:nvPr/>
        </p:nvSpPr>
        <p:spPr>
          <a:xfrm>
            <a:off x="1000100" y="285728"/>
            <a:ext cx="7239000" cy="1143000"/>
          </a:xfrm>
          <a:prstGeom prst="rect">
            <a:avLst/>
          </a:prstGeom>
          <a:ln>
            <a:noFill/>
          </a:ln>
        </p:spPr>
        <p:txBody>
          <a:bodyPr/>
          <a:lstStyle/>
          <a:p>
            <a:pPr algn="ctr" fontAlgn="auto">
              <a:spcAft>
                <a:spcPts val="0"/>
              </a:spcAft>
              <a:defRPr/>
            </a:pPr>
            <a:r>
              <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服務內容</a:t>
            </a:r>
          </a:p>
        </p:txBody>
      </p:sp>
      <p:graphicFrame>
        <p:nvGraphicFramePr>
          <p:cNvPr id="10" name="表格 9"/>
          <p:cNvGraphicFramePr>
            <a:graphicFrameLocks noGrp="1"/>
          </p:cNvGraphicFramePr>
          <p:nvPr/>
        </p:nvGraphicFramePr>
        <p:xfrm>
          <a:off x="1143000" y="1143000"/>
          <a:ext cx="7572428" cy="4439765"/>
        </p:xfrm>
        <a:graphic>
          <a:graphicData uri="http://schemas.openxmlformats.org/drawingml/2006/table">
            <a:tbl>
              <a:tblPr firstRow="1" bandRow="1">
                <a:tableStyleId>{5C22544A-7EE6-4342-B048-85BDC9FD1C3A}</a:tableStyleId>
              </a:tblPr>
              <a:tblGrid>
                <a:gridCol w="500066"/>
                <a:gridCol w="642941"/>
                <a:gridCol w="1357323"/>
                <a:gridCol w="5072098"/>
              </a:tblGrid>
              <a:tr h="336016">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服務內容</a:t>
                      </a: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936036">
                <a:tc rowSpan="4">
                  <a:txBody>
                    <a:bodyPr/>
                    <a:lstStyle/>
                    <a:p>
                      <a:pPr marL="0" marR="0" indent="0" algn="ctr" defTabSz="914400" rtl="0" eaLnBrk="1" fontAlgn="auto" latinLnBrk="0" hangingPunct="1">
                        <a:lnSpc>
                          <a:spcPct val="3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服</a:t>
                      </a:r>
                      <a:endParaRPr lang="en-US" altLang="zh-TW" sz="1800" dirty="0" smtClean="0">
                        <a:latin typeface="標楷體" pitchFamily="65" charset="-120"/>
                        <a:ea typeface="標楷體" pitchFamily="65" charset="-120"/>
                      </a:endParaRPr>
                    </a:p>
                    <a:p>
                      <a:pPr marL="0" marR="0" indent="0" algn="ctr" defTabSz="914400" rtl="0" eaLnBrk="1" fontAlgn="auto" latinLnBrk="0" hangingPunct="1">
                        <a:lnSpc>
                          <a:spcPct val="3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務</a:t>
                      </a:r>
                      <a:endParaRPr lang="en-US" altLang="zh-TW" sz="1800" dirty="0" smtClean="0">
                        <a:latin typeface="標楷體" pitchFamily="65" charset="-120"/>
                        <a:ea typeface="標楷體" pitchFamily="65" charset="-120"/>
                      </a:endParaRPr>
                    </a:p>
                    <a:p>
                      <a:pPr marL="0" marR="0" indent="0" algn="ctr" defTabSz="914400" rtl="0" eaLnBrk="1" fontAlgn="auto" latinLnBrk="0" hangingPunct="1">
                        <a:lnSpc>
                          <a:spcPct val="3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類</a:t>
                      </a:r>
                      <a:endParaRPr lang="en-US" altLang="zh-TW" sz="1800" dirty="0" smtClean="0">
                        <a:latin typeface="標楷體" pitchFamily="65" charset="-120"/>
                        <a:ea typeface="標楷體" pitchFamily="65" charset="-120"/>
                      </a:endParaRPr>
                    </a:p>
                    <a:p>
                      <a:pPr marL="0" marR="0" indent="0" algn="ctr" defTabSz="914400" rtl="0" eaLnBrk="1" fontAlgn="auto" latinLnBrk="0" hangingPunct="1">
                        <a:lnSpc>
                          <a:spcPct val="3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別</a:t>
                      </a:r>
                      <a:endParaRPr lang="zh-TW" altLang="en-US" dirty="0">
                        <a:latin typeface="標楷體" pitchFamily="65" charset="-120"/>
                        <a:ea typeface="標楷體" pitchFamily="65" charset="-120"/>
                      </a:endParaRPr>
                    </a:p>
                  </a:txBody>
                  <a:tcPr/>
                </a:tc>
                <a:tc rowSpan="2">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場</a:t>
                      </a:r>
                      <a:endParaRPr lang="en-US" altLang="zh-TW" sz="1800" dirty="0" smtClean="0">
                        <a:latin typeface="標楷體" pitchFamily="65" charset="-120"/>
                        <a:ea typeface="標楷體" pitchFamily="65" charset="-120"/>
                      </a:endParaRPr>
                    </a:p>
                    <a:p>
                      <a:pPr marL="0" marR="0" indent="0" algn="ctr" defTabSz="914400" rtl="0" eaLnBrk="1" fontAlgn="auto" latinLnBrk="0" hangingPunct="1">
                        <a:lnSpc>
                          <a:spcPct val="2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地</a:t>
                      </a:r>
                      <a:endParaRPr lang="en-US" altLang="zh-TW" sz="1800" dirty="0" smtClean="0">
                        <a:latin typeface="標楷體" pitchFamily="65" charset="-120"/>
                        <a:ea typeface="標楷體" pitchFamily="65" charset="-120"/>
                      </a:endParaRPr>
                    </a:p>
                    <a:p>
                      <a:pPr marL="0" marR="0" indent="0" algn="ctr" defTabSz="914400" rtl="0" eaLnBrk="1" fontAlgn="auto" latinLnBrk="0" hangingPunct="1">
                        <a:lnSpc>
                          <a:spcPct val="2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開</a:t>
                      </a:r>
                      <a:endParaRPr lang="en-US" altLang="zh-TW" sz="1800" dirty="0" smtClean="0">
                        <a:latin typeface="標楷體" pitchFamily="65" charset="-120"/>
                        <a:ea typeface="標楷體" pitchFamily="65" charset="-120"/>
                      </a:endParaRPr>
                    </a:p>
                    <a:p>
                      <a:pPr marL="0" marR="0" indent="0" algn="ctr" defTabSz="914400" rtl="0" eaLnBrk="1" fontAlgn="auto" latinLnBrk="0" hangingPunct="1">
                        <a:lnSpc>
                          <a:spcPct val="2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放</a:t>
                      </a:r>
                      <a:endParaRPr lang="zh-TW" altLang="en-US" sz="1800" b="0" dirty="0" smtClean="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250000"/>
                        </a:lnSpc>
                        <a:spcBef>
                          <a:spcPts val="0"/>
                        </a:spcBef>
                        <a:spcAft>
                          <a:spcPts val="0"/>
                        </a:spcAft>
                        <a:buClrTx/>
                        <a:buSzTx/>
                        <a:buFontTx/>
                        <a:buNone/>
                        <a:tabLst/>
                        <a:defRPr/>
                      </a:pPr>
                      <a:r>
                        <a:rPr lang="zh-TW" altLang="en-US" sz="2000" dirty="0" smtClean="0">
                          <a:latin typeface="標楷體" pitchFamily="65" charset="-120"/>
                          <a:ea typeface="標楷體" pitchFamily="65" charset="-120"/>
                        </a:rPr>
                        <a:t>服務台</a:t>
                      </a:r>
                      <a:endParaRPr lang="zh-TW" altLang="en-US" sz="2000" b="0" dirty="0" smtClean="0">
                        <a:latin typeface="標楷體" pitchFamily="65" charset="-120"/>
                        <a:ea typeface="標楷體" pitchFamily="65" charset="-120"/>
                      </a:endParaRPr>
                    </a:p>
                  </a:txBody>
                  <a:tcPr/>
                </a:tc>
                <a:tc>
                  <a:txBody>
                    <a:bodyPr/>
                    <a:lstStyle/>
                    <a:p>
                      <a:pPr algn="l">
                        <a:buNone/>
                      </a:pPr>
                      <a:r>
                        <a:rPr lang="en-US" altLang="zh-TW"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協助兒童與家長量體溫與噴酒精消毒。</a:t>
                      </a:r>
                      <a:endParaRPr lang="en-US" altLang="zh-TW" sz="1800" dirty="0" smtClean="0">
                        <a:latin typeface="標楷體" pitchFamily="65" charset="-120"/>
                        <a:ea typeface="標楷體" pitchFamily="65" charset="-120"/>
                      </a:endParaRPr>
                    </a:p>
                    <a:p>
                      <a:pPr algn="l">
                        <a:buNone/>
                      </a:pPr>
                      <a:r>
                        <a:rPr lang="en-US" altLang="zh-TW" sz="1800" dirty="0" smtClean="0">
                          <a:latin typeface="標楷體" pitchFamily="65" charset="-120"/>
                          <a:ea typeface="標楷體" pitchFamily="65" charset="-120"/>
                        </a:rPr>
                        <a:t>2.</a:t>
                      </a:r>
                      <a:r>
                        <a:rPr lang="zh-TW" altLang="en-US" sz="1800" dirty="0" smtClean="0">
                          <a:latin typeface="標楷體" pitchFamily="65" charset="-120"/>
                          <a:ea typeface="標楷體" pitchFamily="65" charset="-120"/>
                        </a:rPr>
                        <a:t>協助填寫入館登記表，並換證件。</a:t>
                      </a:r>
                      <a:endParaRPr lang="en-US" altLang="zh-TW" sz="1800" dirty="0" smtClean="0">
                        <a:latin typeface="標楷體" pitchFamily="65" charset="-120"/>
                        <a:ea typeface="標楷體" pitchFamily="65" charset="-120"/>
                      </a:endParaRPr>
                    </a:p>
                    <a:p>
                      <a:pPr algn="l">
                        <a:buNone/>
                      </a:pPr>
                      <a:r>
                        <a:rPr lang="en-US" altLang="zh-TW" sz="1800" dirty="0" smtClean="0">
                          <a:latin typeface="標楷體" pitchFamily="65" charset="-120"/>
                          <a:ea typeface="標楷體" pitchFamily="65" charset="-120"/>
                        </a:rPr>
                        <a:t>3.</a:t>
                      </a:r>
                      <a:r>
                        <a:rPr lang="zh-TW" altLang="en-US" sz="1800" dirty="0" smtClean="0">
                          <a:latin typeface="標楷體" pitchFamily="65" charset="-120"/>
                          <a:ea typeface="標楷體" pitchFamily="65" charset="-120"/>
                        </a:rPr>
                        <a:t>其他館內行政工作。</a:t>
                      </a:r>
                      <a:endParaRPr lang="zh-TW" altLang="en-US" sz="1800" b="0" dirty="0" smtClean="0">
                        <a:solidFill>
                          <a:prstClr val="black"/>
                        </a:solidFill>
                        <a:latin typeface="標楷體" pitchFamily="65" charset="-120"/>
                        <a:ea typeface="標楷體" pitchFamily="65" charset="-120"/>
                      </a:endParaRPr>
                    </a:p>
                  </a:txBody>
                  <a:tcPr/>
                </a:tc>
              </a:tr>
              <a:tr h="1178516">
                <a:tc vMerge="1">
                  <a:txBody>
                    <a:bodyPr/>
                    <a:lstStyle/>
                    <a:p>
                      <a:endParaRPr lang="zh-TW" altLang="en-US" dirty="0"/>
                    </a:p>
                  </a:txBody>
                  <a:tcPr/>
                </a:tc>
                <a:tc vMerge="1">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dirty="0" smtClean="0">
                        <a:latin typeface="標楷體" pitchFamily="65" charset="-120"/>
                        <a:ea typeface="標楷體"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itchFamily="65" charset="-120"/>
                          <a:ea typeface="標楷體" pitchFamily="65" charset="-120"/>
                        </a:rPr>
                        <a:t>活動區</a:t>
                      </a:r>
                      <a:endParaRPr lang="zh-TW" altLang="en-US" sz="2000" b="0" dirty="0" smtClean="0">
                        <a:latin typeface="標楷體" pitchFamily="65" charset="-120"/>
                        <a:ea typeface="標楷體" pitchFamily="65" charset="-120"/>
                      </a:endParaRPr>
                    </a:p>
                  </a:txBody>
                  <a:tcPr/>
                </a:tc>
                <a:tc>
                  <a:txBody>
                    <a:bodyPr/>
                    <a:lstStyle/>
                    <a:p>
                      <a:pPr marL="514350" indent="-514350" algn="l">
                        <a:lnSpc>
                          <a:spcPct val="100000"/>
                        </a:lnSpc>
                        <a:buNone/>
                      </a:pPr>
                      <a:r>
                        <a:rPr kumimoji="0" lang="en-US" altLang="zh-TW" sz="1800" kern="1200" dirty="0" smtClean="0">
                          <a:latin typeface="標楷體" pitchFamily="65" charset="-120"/>
                          <a:ea typeface="標楷體" pitchFamily="65" charset="-120"/>
                        </a:rPr>
                        <a:t>1.</a:t>
                      </a:r>
                      <a:r>
                        <a:rPr kumimoji="0" lang="zh-TW" altLang="en-US" sz="1800" kern="1200" dirty="0" smtClean="0">
                          <a:latin typeface="標楷體" pitchFamily="65" charset="-120"/>
                          <a:ea typeface="標楷體" pitchFamily="65" charset="-120"/>
                        </a:rPr>
                        <a:t>陪伴兒童遊玩。</a:t>
                      </a:r>
                      <a:endParaRPr kumimoji="0" lang="en-US" altLang="zh-TW" sz="1800" kern="1200" dirty="0" smtClean="0">
                        <a:latin typeface="標楷體" pitchFamily="65" charset="-120"/>
                        <a:ea typeface="標楷體" pitchFamily="65" charset="-120"/>
                      </a:endParaRPr>
                    </a:p>
                    <a:p>
                      <a:pPr marL="514350" indent="-514350" algn="l">
                        <a:lnSpc>
                          <a:spcPct val="100000"/>
                        </a:lnSpc>
                        <a:buNone/>
                      </a:pPr>
                      <a:r>
                        <a:rPr kumimoji="0" lang="en-US" altLang="zh-TW" sz="1800" kern="1200" dirty="0" smtClean="0">
                          <a:latin typeface="標楷體" pitchFamily="65" charset="-120"/>
                          <a:ea typeface="標楷體" pitchFamily="65" charset="-120"/>
                        </a:rPr>
                        <a:t>2.</a:t>
                      </a:r>
                      <a:r>
                        <a:rPr kumimoji="0" lang="zh-TW" altLang="en-US" sz="1800" kern="1200" dirty="0" smtClean="0">
                          <a:latin typeface="標楷體" pitchFamily="65" charset="-120"/>
                          <a:ea typeface="標楷體" pitchFamily="65" charset="-120"/>
                        </a:rPr>
                        <a:t>協助照顧孩童安全。</a:t>
                      </a:r>
                      <a:endParaRPr kumimoji="0" lang="en-US" altLang="zh-TW" sz="1800" kern="1200" dirty="0" smtClean="0">
                        <a:latin typeface="標楷體" pitchFamily="65" charset="-120"/>
                        <a:ea typeface="標楷體" pitchFamily="65" charset="-120"/>
                      </a:endParaRPr>
                    </a:p>
                    <a:p>
                      <a:pPr marL="514350" indent="-514350" algn="l">
                        <a:lnSpc>
                          <a:spcPct val="100000"/>
                        </a:lnSpc>
                        <a:buNone/>
                      </a:pPr>
                      <a:r>
                        <a:rPr kumimoji="0" lang="en-US" altLang="zh-TW" sz="1800" kern="1200" dirty="0" smtClean="0">
                          <a:latin typeface="標楷體" pitchFamily="65" charset="-120"/>
                          <a:ea typeface="標楷體" pitchFamily="65" charset="-120"/>
                        </a:rPr>
                        <a:t>3.</a:t>
                      </a:r>
                      <a:r>
                        <a:rPr kumimoji="0" lang="zh-TW" altLang="en-US" sz="1800" kern="1200" dirty="0" smtClean="0">
                          <a:latin typeface="標楷體" pitchFamily="65" charset="-120"/>
                          <a:ea typeface="標楷體" pitchFamily="65" charset="-120"/>
                        </a:rPr>
                        <a:t>物品歸位、分類、盤點。</a:t>
                      </a:r>
                      <a:endParaRPr kumimoji="0" lang="en-US" altLang="zh-TW" sz="1800" kern="1200" dirty="0" smtClean="0">
                        <a:latin typeface="標楷體" pitchFamily="65" charset="-120"/>
                        <a:ea typeface="標楷體" pitchFamily="65" charset="-120"/>
                      </a:endParaRPr>
                    </a:p>
                    <a:p>
                      <a:pPr marL="514350" indent="-514350" algn="l">
                        <a:lnSpc>
                          <a:spcPct val="100000"/>
                        </a:lnSpc>
                        <a:buNone/>
                      </a:pPr>
                      <a:r>
                        <a:rPr kumimoji="0" lang="en-US" altLang="zh-TW" sz="1800" kern="1200" dirty="0" smtClean="0">
                          <a:latin typeface="標楷體" pitchFamily="65" charset="-120"/>
                          <a:ea typeface="標楷體" pitchFamily="65" charset="-120"/>
                        </a:rPr>
                        <a:t>4.</a:t>
                      </a:r>
                      <a:r>
                        <a:rPr lang="zh-TW" altLang="en-US" sz="1800" dirty="0" smtClean="0">
                          <a:latin typeface="標楷體" pitchFamily="65" charset="-120"/>
                          <a:ea typeface="標楷體" pitchFamily="65" charset="-120"/>
                        </a:rPr>
                        <a:t>玩具消毒、清潔。</a:t>
                      </a:r>
                      <a:endParaRPr lang="en-US" altLang="zh-TW" sz="1800" b="0" dirty="0" smtClean="0">
                        <a:latin typeface="標楷體" pitchFamily="65" charset="-120"/>
                        <a:ea typeface="標楷體" pitchFamily="65" charset="-120"/>
                      </a:endParaRPr>
                    </a:p>
                  </a:txBody>
                  <a:tcPr/>
                </a:tc>
              </a:tr>
              <a:tr h="936036">
                <a:tc vMerge="1">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行政事務</a:t>
                      </a:r>
                    </a:p>
                    <a:p>
                      <a:pPr algn="ctr"/>
                      <a:endParaRPr lang="zh-TW" altLang="en-US" dirty="0">
                        <a:latin typeface="標楷體" pitchFamily="65" charset="-120"/>
                        <a:ea typeface="標楷體" pitchFamily="65" charset="-120"/>
                      </a:endParaRPr>
                    </a:p>
                  </a:txBody>
                  <a:tcPr/>
                </a:tc>
                <a:tc gridSpan="2">
                  <a:txBody>
                    <a:bodyPr/>
                    <a:lstStyle/>
                    <a:p>
                      <a:pPr marL="514350" indent="-514350" algn="l">
                        <a:buNone/>
                      </a:pPr>
                      <a:r>
                        <a:rPr lang="en-US" altLang="zh-TW"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電話接聽。</a:t>
                      </a:r>
                      <a:endParaRPr lang="en-US" altLang="zh-TW" sz="1800" dirty="0" smtClean="0">
                        <a:latin typeface="標楷體" pitchFamily="65" charset="-120"/>
                        <a:ea typeface="標楷體" pitchFamily="65" charset="-120"/>
                      </a:endParaRPr>
                    </a:p>
                    <a:p>
                      <a:pPr marL="514350" indent="-514350" algn="l">
                        <a:buNone/>
                      </a:pPr>
                      <a:r>
                        <a:rPr lang="en-US" altLang="zh-TW" sz="1800" dirty="0" smtClean="0">
                          <a:latin typeface="標楷體" pitchFamily="65" charset="-120"/>
                          <a:ea typeface="標楷體" pitchFamily="65" charset="-120"/>
                        </a:rPr>
                        <a:t>2.</a:t>
                      </a:r>
                      <a:r>
                        <a:rPr lang="zh-TW" altLang="en-US" sz="1800" dirty="0" smtClean="0">
                          <a:latin typeface="標楷體" pitchFamily="65" charset="-120"/>
                          <a:ea typeface="標楷體" pitchFamily="65" charset="-120"/>
                        </a:rPr>
                        <a:t>資料整理、建檔。</a:t>
                      </a:r>
                      <a:endParaRPr lang="en-US" altLang="zh-TW" sz="1800" dirty="0" smtClean="0">
                        <a:latin typeface="標楷體" pitchFamily="65" charset="-120"/>
                        <a:ea typeface="標楷體" pitchFamily="65" charset="-120"/>
                      </a:endParaRPr>
                    </a:p>
                    <a:p>
                      <a:pPr marL="514350" indent="-514350" algn="l">
                        <a:buNone/>
                      </a:pPr>
                      <a:r>
                        <a:rPr lang="en-US" altLang="zh-TW" sz="1800" dirty="0" smtClean="0">
                          <a:latin typeface="標楷體" pitchFamily="65" charset="-120"/>
                          <a:ea typeface="標楷體" pitchFamily="65" charset="-120"/>
                        </a:rPr>
                        <a:t>3.</a:t>
                      </a:r>
                      <a:r>
                        <a:rPr lang="zh-TW" altLang="en-US" sz="1800" dirty="0" smtClean="0">
                          <a:latin typeface="標楷體" pitchFamily="65" charset="-120"/>
                          <a:ea typeface="標楷體" pitchFamily="65" charset="-120"/>
                        </a:rPr>
                        <a:t>活動道具製作。</a:t>
                      </a:r>
                      <a:endParaRPr lang="en-US" altLang="zh-TW" sz="1800" b="0" dirty="0" smtClean="0">
                        <a:latin typeface="標楷體" pitchFamily="65" charset="-120"/>
                        <a:ea typeface="標楷體" pitchFamily="65" charset="-120"/>
                      </a:endParaRPr>
                    </a:p>
                  </a:txBody>
                  <a:tcPr/>
                </a:tc>
                <a:tc hMerge="1">
                  <a:txBody>
                    <a:bodyPr/>
                    <a:lstStyle/>
                    <a:p>
                      <a:pPr marL="514350" indent="-514350" algn="l">
                        <a:buNone/>
                      </a:pPr>
                      <a:endParaRPr lang="en-US" altLang="zh-TW" sz="1800" b="0" dirty="0" smtClean="0">
                        <a:latin typeface="標楷體" pitchFamily="65" charset="-120"/>
                        <a:ea typeface="標楷體" pitchFamily="65" charset="-120"/>
                      </a:endParaRPr>
                    </a:p>
                  </a:txBody>
                  <a:tcPr/>
                </a:tc>
              </a:tr>
              <a:tr h="760529">
                <a:tc vMerge="1">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活動支援</a:t>
                      </a:r>
                      <a:endParaRPr lang="zh-TW" altLang="en-US" sz="1800" b="0" dirty="0" smtClean="0">
                        <a:latin typeface="標楷體" pitchFamily="65" charset="-120"/>
                        <a:ea typeface="標楷體" pitchFamily="65" charset="-120"/>
                      </a:endParaRPr>
                    </a:p>
                  </a:txBody>
                  <a:tcPr/>
                </a:tc>
                <a:tc grid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執行活動分配工作，協助活動順利進行</a:t>
                      </a:r>
                      <a:endParaRPr lang="en-US" altLang="zh-TW" sz="1800" b="0" dirty="0" smtClean="0">
                        <a:latin typeface="標楷體" pitchFamily="65" charset="-120"/>
                        <a:ea typeface="標楷體" pitchFamily="65" charset="-120"/>
                      </a:endParaRPr>
                    </a:p>
                  </a:txBody>
                  <a:tcPr/>
                </a:tc>
                <a:tc hMerge="1">
                  <a:txBody>
                    <a:bodyPr/>
                    <a:lstStyle/>
                    <a:p>
                      <a:endParaRPr lang="zh-TW" altLang="en-US" dirty="0"/>
                    </a:p>
                  </a:txBody>
                  <a:tcPr/>
                </a:tc>
              </a:tr>
            </a:tbl>
          </a:graphicData>
        </a:graphic>
      </p:graphicFrame>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標題 3"/>
          <p:cNvSpPr txBox="1">
            <a:spLocks/>
          </p:cNvSpPr>
          <p:nvPr/>
        </p:nvSpPr>
        <p:spPr>
          <a:xfrm>
            <a:off x="928662" y="2643182"/>
            <a:ext cx="7239000" cy="1143000"/>
          </a:xfrm>
          <a:prstGeom prst="rect">
            <a:avLst/>
          </a:prstGeom>
          <a:ln>
            <a:noFill/>
          </a:ln>
        </p:spPr>
        <p:txBody>
          <a:bodyPr/>
          <a:lstStyle/>
          <a:p>
            <a:pPr algn="ctr" fontAlgn="auto">
              <a:spcAft>
                <a:spcPts val="0"/>
              </a:spcAft>
              <a:defRPr/>
            </a:pPr>
            <a:r>
              <a:rPr kumimoji="0" lang="zh-TW" altLang="en-US" sz="6600" b="1" spc="300" dirty="0" smtClean="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服務</a:t>
            </a:r>
            <a:r>
              <a:rPr lang="zh-TW" altLang="en-US" sz="6600" b="1" spc="300" dirty="0" smtClean="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須知</a:t>
            </a:r>
            <a:endParaRPr kumimoji="0" lang="zh-TW" altLang="en-US" sz="66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標題 3"/>
          <p:cNvSpPr txBox="1">
            <a:spLocks/>
          </p:cNvSpPr>
          <p:nvPr/>
        </p:nvSpPr>
        <p:spPr>
          <a:xfrm>
            <a:off x="928662" y="2643182"/>
            <a:ext cx="7239000" cy="1143000"/>
          </a:xfrm>
          <a:prstGeom prst="rect">
            <a:avLst/>
          </a:prstGeom>
          <a:ln>
            <a:noFill/>
          </a:ln>
        </p:spPr>
        <p:txBody>
          <a:bodyPr/>
          <a:lstStyle/>
          <a:p>
            <a:pPr algn="ctr" fontAlgn="auto">
              <a:spcAft>
                <a:spcPts val="0"/>
              </a:spcAft>
              <a:defRPr/>
            </a:pPr>
            <a:r>
              <a:rPr kumimoji="0" lang="zh-TW" altLang="en-US" sz="6600" b="1" spc="300" dirty="0" smtClean="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服務協議書</a:t>
            </a:r>
            <a:endParaRPr kumimoji="0" lang="zh-TW" altLang="en-US" sz="66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10" name="內容版面配置區 5"/>
          <p:cNvSpPr txBox="1">
            <a:spLocks/>
          </p:cNvSpPr>
          <p:nvPr/>
        </p:nvSpPr>
        <p:spPr>
          <a:xfrm>
            <a:off x="2428860" y="1500174"/>
            <a:ext cx="4786322" cy="3143250"/>
          </a:xfrm>
          <a:prstGeom prst="rect">
            <a:avLst/>
          </a:prstGeom>
        </p:spPr>
        <p:txBody>
          <a:bodyPr/>
          <a:lstStyle/>
          <a:p>
            <a:pPr marL="306000" indent="-255588" eaLnBrk="0" hangingPunct="0">
              <a:lnSpc>
                <a:spcPts val="2900"/>
              </a:lnSpc>
              <a:spcBef>
                <a:spcPts val="400"/>
              </a:spcBef>
              <a:buClr>
                <a:schemeClr val="accent1"/>
              </a:buClr>
              <a:buSzPct val="68000"/>
              <a:defRPr/>
            </a:pPr>
            <a:endParaRPr kumimoji="0" lang="en-US" altLang="zh-TW" sz="2400" dirty="0">
              <a:latin typeface="標楷體" pitchFamily="65" charset="-120"/>
              <a:ea typeface="標楷體" pitchFamily="65" charset="-120"/>
            </a:endParaRPr>
          </a:p>
          <a:p>
            <a:pPr marL="306000" indent="-255588"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1.</a:t>
            </a:r>
            <a:r>
              <a:rPr kumimoji="0" lang="zh-TW" altLang="en-US" sz="2400" dirty="0">
                <a:latin typeface="標楷體" pitchFamily="65" charset="-120"/>
                <a:ea typeface="標楷體" pitchFamily="65" charset="-120"/>
              </a:rPr>
              <a:t>志工服務內容督導</a:t>
            </a:r>
            <a:endParaRPr kumimoji="0" lang="en-US" altLang="zh-TW" sz="2400" dirty="0">
              <a:latin typeface="標楷體" pitchFamily="65" charset="-120"/>
              <a:ea typeface="標楷體" pitchFamily="65" charset="-120"/>
            </a:endParaRPr>
          </a:p>
          <a:p>
            <a:pPr marL="306000" indent="-255588"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2.</a:t>
            </a:r>
            <a:r>
              <a:rPr kumimoji="0" lang="zh-TW" altLang="en-US" sz="2400" dirty="0">
                <a:latin typeface="標楷體" pitchFamily="65" charset="-120"/>
                <a:ea typeface="標楷體" pitchFamily="65" charset="-120"/>
              </a:rPr>
              <a:t>志工服務所需之資源</a:t>
            </a:r>
            <a:endParaRPr kumimoji="0" lang="en-US" altLang="zh-TW" sz="2400" dirty="0">
              <a:latin typeface="標楷體" pitchFamily="65" charset="-120"/>
              <a:ea typeface="標楷體" pitchFamily="65" charset="-120"/>
            </a:endParaRPr>
          </a:p>
          <a:p>
            <a:pPr marL="306000" indent="-255588"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3.</a:t>
            </a:r>
            <a:r>
              <a:rPr kumimoji="0" lang="zh-TW" altLang="en-US" sz="2400" dirty="0">
                <a:latin typeface="標楷體" pitchFamily="65" charset="-120"/>
                <a:ea typeface="標楷體" pitchFamily="65" charset="-120"/>
              </a:rPr>
              <a:t>志工服務相關課程訓練</a:t>
            </a:r>
            <a:endParaRPr kumimoji="0" lang="en-US" altLang="zh-TW" sz="2400" dirty="0">
              <a:latin typeface="標楷體" pitchFamily="65" charset="-120"/>
              <a:ea typeface="標楷體" pitchFamily="65" charset="-120"/>
            </a:endParaRPr>
          </a:p>
          <a:p>
            <a:pPr marL="306000" indent="-255588"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4.</a:t>
            </a:r>
            <a:r>
              <a:rPr kumimoji="0" lang="zh-TW" altLang="en-US" sz="2400" dirty="0">
                <a:latin typeface="標楷體" pitchFamily="65" charset="-120"/>
                <a:ea typeface="標楷體" pitchFamily="65" charset="-120"/>
              </a:rPr>
              <a:t>本會所舉辦之活動資訊</a:t>
            </a:r>
            <a:endParaRPr kumimoji="0" lang="en-US" altLang="zh-TW" sz="2400" dirty="0">
              <a:latin typeface="標楷體" pitchFamily="65" charset="-120"/>
              <a:ea typeface="標楷體" pitchFamily="65" charset="-120"/>
            </a:endParaRPr>
          </a:p>
          <a:p>
            <a:pPr marL="306000" indent="-255588"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5.</a:t>
            </a:r>
            <a:r>
              <a:rPr kumimoji="0" lang="zh-TW" altLang="en-US" sz="2400" dirty="0">
                <a:latin typeface="標楷體" pitchFamily="65" charset="-120"/>
                <a:ea typeface="標楷體" pitchFamily="65" charset="-120"/>
              </a:rPr>
              <a:t>志工團隊之定期聚會活動</a:t>
            </a:r>
            <a:endParaRPr kumimoji="0" lang="en-US" altLang="zh-TW" sz="2400" dirty="0">
              <a:latin typeface="標楷體" pitchFamily="65" charset="-120"/>
              <a:ea typeface="標楷體" pitchFamily="65" charset="-120"/>
            </a:endParaRPr>
          </a:p>
          <a:p>
            <a:pPr marL="306000" indent="-255588"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6.</a:t>
            </a:r>
            <a:r>
              <a:rPr kumimoji="0" lang="zh-TW" altLang="en-US" sz="2400" dirty="0">
                <a:latin typeface="標楷體" pitchFamily="65" charset="-120"/>
                <a:ea typeface="標楷體" pitchFamily="65" charset="-120"/>
              </a:rPr>
              <a:t>志工服務時數之證明</a:t>
            </a:r>
            <a:endParaRPr kumimoji="0" lang="en-US" altLang="zh-TW" sz="2400" dirty="0">
              <a:latin typeface="標楷體" pitchFamily="65" charset="-120"/>
              <a:ea typeface="標楷體" pitchFamily="65" charset="-120"/>
            </a:endParaRPr>
          </a:p>
          <a:p>
            <a:pPr marL="306000" indent="-255588" eaLnBrk="0" hangingPunct="0">
              <a:lnSpc>
                <a:spcPts val="2900"/>
              </a:lnSpc>
              <a:spcBef>
                <a:spcPts val="400"/>
              </a:spcBef>
              <a:buClr>
                <a:schemeClr val="accent1"/>
              </a:buClr>
              <a:buSzPct val="68000"/>
              <a:defRPr/>
            </a:pPr>
            <a:endParaRPr kumimoji="0" lang="zh-TW" altLang="en-US" dirty="0">
              <a:latin typeface="+mn-lt"/>
              <a:ea typeface="+mn-ea"/>
            </a:endParaRPr>
          </a:p>
        </p:txBody>
      </p:sp>
      <p:sp>
        <p:nvSpPr>
          <p:cNvPr id="8" name="標題 3"/>
          <p:cNvSpPr txBox="1">
            <a:spLocks/>
          </p:cNvSpPr>
          <p:nvPr/>
        </p:nvSpPr>
        <p:spPr>
          <a:xfrm>
            <a:off x="1000100" y="500042"/>
            <a:ext cx="7239000" cy="1143000"/>
          </a:xfrm>
          <a:prstGeom prst="rect">
            <a:avLst/>
          </a:prstGeom>
          <a:ln>
            <a:noFill/>
          </a:ln>
        </p:spPr>
        <p:txBody>
          <a:bodyPr/>
          <a:lstStyle/>
          <a:p>
            <a:pPr algn="ctr" fontAlgn="auto">
              <a:spcAft>
                <a:spcPts val="0"/>
              </a:spcAft>
              <a:defRPr/>
            </a:pPr>
            <a:r>
              <a:rPr lang="zh-TW" altLang="en-US" sz="4400" b="1" spc="300" dirty="0" smtClean="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靖</a:t>
            </a:r>
            <a:r>
              <a:rPr kumimoji="0" lang="zh-TW" altLang="en-US" sz="4400" b="1" spc="300" dirty="0" smtClean="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娟提供</a:t>
            </a:r>
            <a:r>
              <a:rPr lang="zh-TW" altLang="en-US" sz="4400" b="1" spc="300" dirty="0" smtClean="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事項</a:t>
            </a:r>
            <a:endPar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9" name="標題 3"/>
          <p:cNvSpPr txBox="1">
            <a:spLocks/>
          </p:cNvSpPr>
          <p:nvPr/>
        </p:nvSpPr>
        <p:spPr>
          <a:xfrm>
            <a:off x="1000100" y="500042"/>
            <a:ext cx="7239000" cy="1143000"/>
          </a:xfrm>
          <a:prstGeom prst="rect">
            <a:avLst/>
          </a:prstGeom>
          <a:ln>
            <a:noFill/>
          </a:ln>
        </p:spPr>
        <p:txBody>
          <a:bodyPr/>
          <a:lstStyle/>
          <a:p>
            <a:pPr algn="ctr" fontAlgn="auto">
              <a:spcAft>
                <a:spcPts val="0"/>
              </a:spcAft>
              <a:defRPr/>
            </a:pPr>
            <a:r>
              <a:rPr lang="zh-TW" altLang="en-US" sz="4400" b="1" spc="300" dirty="0" smtClean="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志工需遵守事項</a:t>
            </a:r>
            <a:endPar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endParaRPr>
          </a:p>
        </p:txBody>
      </p:sp>
      <p:sp>
        <p:nvSpPr>
          <p:cNvPr id="10" name="矩形 9"/>
          <p:cNvSpPr/>
          <p:nvPr/>
        </p:nvSpPr>
        <p:spPr>
          <a:xfrm>
            <a:off x="1143000" y="1357313"/>
            <a:ext cx="6929438" cy="4016375"/>
          </a:xfrm>
          <a:prstGeom prst="rect">
            <a:avLst/>
          </a:prstGeom>
        </p:spPr>
        <p:txBody>
          <a:bodyPr>
            <a:spAutoFit/>
          </a:bodyPr>
          <a:lstStyle/>
          <a:p>
            <a:pPr marL="306000" indent="-255588" eaLnBrk="0" hangingPunct="0">
              <a:lnSpc>
                <a:spcPts val="2900"/>
              </a:lnSpc>
              <a:spcBef>
                <a:spcPts val="400"/>
              </a:spcBef>
              <a:buClr>
                <a:schemeClr val="accent1"/>
              </a:buClr>
              <a:buSzPct val="68000"/>
              <a:defRPr/>
            </a:pPr>
            <a:endParaRPr kumimoji="0" lang="en-US" altLang="zh-TW" sz="2400" dirty="0">
              <a:latin typeface="標楷體" pitchFamily="65" charset="-120"/>
              <a:ea typeface="標楷體" pitchFamily="65" charset="-120"/>
            </a:endParaRPr>
          </a:p>
          <a:p>
            <a:pPr marL="809625" indent="-760413"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1.</a:t>
            </a:r>
            <a:r>
              <a:rPr kumimoji="0" lang="zh-TW" altLang="en-US" sz="2400" dirty="0">
                <a:latin typeface="標楷體" pitchFamily="65" charset="-120"/>
                <a:ea typeface="標楷體" pitchFamily="65" charset="-120"/>
              </a:rPr>
              <a:t>本會制定之服務倫理守則皆依志願服務法所制定，志工須遵守本會制定規定。</a:t>
            </a:r>
            <a:endParaRPr kumimoji="0" lang="en-US" altLang="zh-TW" sz="2400" dirty="0">
              <a:latin typeface="標楷體" pitchFamily="65" charset="-120"/>
              <a:ea typeface="標楷體" pitchFamily="65" charset="-120"/>
            </a:endParaRPr>
          </a:p>
          <a:p>
            <a:pPr marL="809625" indent="-760413"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2.</a:t>
            </a:r>
            <a:r>
              <a:rPr kumimoji="0" lang="zh-TW" altLang="en-US" sz="2400" dirty="0">
                <a:latin typeface="標楷體" pitchFamily="65" charset="-120"/>
                <a:ea typeface="標楷體" pitchFamily="65" charset="-120"/>
              </a:rPr>
              <a:t>志工須接受本會志工督導及工作人員的協助與引導。</a:t>
            </a:r>
            <a:endParaRPr kumimoji="0" lang="en-US" altLang="zh-TW" sz="2400" dirty="0">
              <a:latin typeface="標楷體" pitchFamily="65" charset="-120"/>
              <a:ea typeface="標楷體" pitchFamily="65" charset="-120"/>
            </a:endParaRPr>
          </a:p>
          <a:p>
            <a:pPr marL="809625" indent="-760413"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3.</a:t>
            </a:r>
            <a:r>
              <a:rPr kumimoji="0" lang="zh-TW" altLang="en-US" sz="2400" dirty="0">
                <a:latin typeface="標楷體" pitchFamily="65" charset="-120"/>
                <a:ea typeface="標楷體" pitchFamily="65" charset="-120"/>
              </a:rPr>
              <a:t>踴躍參與志工聚會活動及培訓課程，若不克參加須主動連繫志工督導。</a:t>
            </a:r>
            <a:endParaRPr kumimoji="0" lang="en-US" altLang="zh-TW" sz="2400" dirty="0">
              <a:latin typeface="標楷體" pitchFamily="65" charset="-120"/>
              <a:ea typeface="標楷體" pitchFamily="65" charset="-120"/>
            </a:endParaRPr>
          </a:p>
          <a:p>
            <a:pPr marL="809625" indent="-760413" eaLnBrk="0" hangingPunct="0">
              <a:lnSpc>
                <a:spcPts val="2900"/>
              </a:lnSpc>
              <a:spcBef>
                <a:spcPts val="400"/>
              </a:spcBef>
              <a:buClr>
                <a:schemeClr val="accent1"/>
              </a:buClr>
              <a:buSzPct val="68000"/>
              <a:defRPr/>
            </a:pPr>
            <a:r>
              <a:rPr kumimoji="0" lang="zh-TW" altLang="en-US" sz="2400" dirty="0">
                <a:latin typeface="標楷體" pitchFamily="65" charset="-120"/>
                <a:ea typeface="標楷體" pitchFamily="65" charset="-120"/>
              </a:rPr>
              <a:t>   </a:t>
            </a:r>
            <a:r>
              <a:rPr kumimoji="0" lang="en-US" altLang="zh-TW" sz="2400" dirty="0">
                <a:latin typeface="標楷體" pitchFamily="65" charset="-120"/>
                <a:ea typeface="標楷體" pitchFamily="65" charset="-120"/>
              </a:rPr>
              <a:t>4.</a:t>
            </a:r>
            <a:r>
              <a:rPr kumimoji="0" lang="zh-TW" altLang="en-US" sz="2400" dirty="0">
                <a:latin typeface="標楷體" pitchFamily="65" charset="-120"/>
                <a:ea typeface="標楷體" pitchFamily="65" charset="-120"/>
              </a:rPr>
              <a:t>服務期間志工若違反志願服務法、倫理守則或服務相關規定，本會可立即中止志工進行服務。</a:t>
            </a:r>
            <a:endParaRPr kumimoji="0" lang="en-US" altLang="zh-TW" sz="2400"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9" name="內容版面配置區 2"/>
          <p:cNvSpPr txBox="1">
            <a:spLocks/>
          </p:cNvSpPr>
          <p:nvPr/>
        </p:nvSpPr>
        <p:spPr>
          <a:xfrm>
            <a:off x="2000232" y="2643182"/>
            <a:ext cx="6000792" cy="161448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7200" b="1" i="0" u="none" strike="noStrike" kern="1200" cap="none" spc="0" normalizeH="0" baseline="0" noProof="0" dirty="0" smtClean="0">
                <a:ln>
                  <a:noFill/>
                </a:ln>
                <a:solidFill>
                  <a:srgbClr val="C00000"/>
                </a:solidFill>
                <a:effectLst/>
                <a:uLnTx/>
                <a:uFillTx/>
                <a:latin typeface="標楷體" pitchFamily="65" charset="-120"/>
                <a:ea typeface="標楷體" pitchFamily="65" charset="-120"/>
                <a:cs typeface="+mn-cs"/>
              </a:rPr>
              <a:t>情境模擬演練</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標題 3"/>
          <p:cNvSpPr txBox="1">
            <a:spLocks/>
          </p:cNvSpPr>
          <p:nvPr/>
        </p:nvSpPr>
        <p:spPr>
          <a:xfrm>
            <a:off x="285720" y="2714620"/>
            <a:ext cx="8572560" cy="1500198"/>
          </a:xfrm>
          <a:prstGeom prst="rect">
            <a:avLst/>
          </a:prstGeom>
          <a:ln>
            <a:noFill/>
          </a:ln>
        </p:spPr>
        <p:txBody>
          <a:bodyPr/>
          <a:lstStyle/>
          <a:p>
            <a:pPr algn="ctr" fontAlgn="auto">
              <a:spcAft>
                <a:spcPts val="0"/>
              </a:spcAft>
              <a:defRPr/>
            </a:pPr>
            <a:r>
              <a:rPr lang="zh-TW" altLang="en-US" sz="4400" dirty="0" smtClean="0">
                <a:solidFill>
                  <a:srgbClr val="7030A0"/>
                </a:solidFill>
                <a:latin typeface="標楷體" pitchFamily="65" charset="-120"/>
                <a:ea typeface="標楷體" pitchFamily="65" charset="-120"/>
              </a:rPr>
              <a:t>面對家長、小孩、工作人員</a:t>
            </a:r>
            <a:endParaRPr lang="en-US" altLang="zh-TW" sz="4400" dirty="0" smtClean="0">
              <a:solidFill>
                <a:srgbClr val="7030A0"/>
              </a:solidFill>
              <a:latin typeface="標楷體" pitchFamily="65" charset="-120"/>
              <a:ea typeface="標楷體" pitchFamily="65" charset="-120"/>
            </a:endParaRPr>
          </a:p>
          <a:p>
            <a:pPr algn="ctr" fontAlgn="auto">
              <a:spcAft>
                <a:spcPts val="0"/>
              </a:spcAft>
              <a:defRPr/>
            </a:pPr>
            <a:r>
              <a:rPr lang="zh-TW" altLang="en-US" sz="4400" dirty="0" smtClean="0">
                <a:solidFill>
                  <a:srgbClr val="7030A0"/>
                </a:solidFill>
                <a:latin typeface="標楷體" pitchFamily="65" charset="-120"/>
                <a:ea typeface="標楷體" pitchFamily="65" charset="-120"/>
              </a:rPr>
              <a:t>及其他服務志工的基本禮儀</a:t>
            </a:r>
            <a:endParaRPr kumimoji="0" lang="zh-TW" altLang="en-US" sz="4400" b="1" spc="300" dirty="0">
              <a:ln w="11430" cmpd="sng">
                <a:solidFill>
                  <a:schemeClr val="accent1">
                    <a:tint val="10000"/>
                  </a:schemeClr>
                </a:solidFill>
                <a:prstDash val="solid"/>
                <a:miter lim="800000"/>
              </a:ln>
              <a:solidFill>
                <a:srgbClr val="7030A0"/>
              </a:solidFill>
              <a:latin typeface="標楷體" pitchFamily="65" charset="-120"/>
              <a:ea typeface="標楷體" pitchFamily="65" charset="-120"/>
              <a:cs typeface="+mj-cs"/>
            </a:endParaRPr>
          </a:p>
        </p:txBody>
      </p:sp>
      <p:sp>
        <p:nvSpPr>
          <p:cNvPr id="11" name="矩形 10"/>
          <p:cNvSpPr/>
          <p:nvPr/>
        </p:nvSpPr>
        <p:spPr>
          <a:xfrm>
            <a:off x="2571736" y="1357298"/>
            <a:ext cx="4143404" cy="1107996"/>
          </a:xfrm>
          <a:prstGeom prst="rect">
            <a:avLst/>
          </a:prstGeom>
        </p:spPr>
        <p:txBody>
          <a:bodyPr wrap="square">
            <a:spAutoFit/>
          </a:bodyPr>
          <a:lstStyle/>
          <a:p>
            <a:r>
              <a:rPr lang="zh-TW" altLang="en-US" sz="66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禮儀模擬</a:t>
            </a:r>
            <a:endParaRPr lang="zh-TW" altLang="en-US" sz="6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矩形 7"/>
          <p:cNvSpPr/>
          <p:nvPr/>
        </p:nvSpPr>
        <p:spPr>
          <a:xfrm>
            <a:off x="1214414" y="2214554"/>
            <a:ext cx="6929438" cy="2054409"/>
          </a:xfrm>
          <a:prstGeom prst="rect">
            <a:avLst/>
          </a:prstGeom>
        </p:spPr>
        <p:txBody>
          <a:bodyPr wrap="square">
            <a:spAutoFit/>
          </a:bodyPr>
          <a:lstStyle/>
          <a:p>
            <a:pPr marL="352425" indent="-303213" eaLnBrk="0" hangingPunct="0">
              <a:lnSpc>
                <a:spcPts val="2900"/>
              </a:lnSpc>
              <a:spcBef>
                <a:spcPts val="400"/>
              </a:spcBef>
              <a:buClr>
                <a:schemeClr val="accent1"/>
              </a:buClr>
              <a:buSzPct val="68000"/>
              <a:defRPr/>
            </a:pPr>
            <a:r>
              <a:rPr kumimoji="0" lang="en-US" altLang="zh-TW" sz="2400" dirty="0" smtClean="0">
                <a:latin typeface="標楷體" pitchFamily="65" charset="-120"/>
                <a:ea typeface="標楷體" pitchFamily="65" charset="-120"/>
              </a:rPr>
              <a:t>1.</a:t>
            </a:r>
            <a:r>
              <a:rPr kumimoji="0" lang="zh-TW" altLang="en-US" sz="2400" dirty="0" smtClean="0">
                <a:latin typeface="標楷體" pitchFamily="65" charset="-120"/>
                <a:ea typeface="標楷體" pitchFamily="65" charset="-120"/>
              </a:rPr>
              <a:t>早上或下午看見來玩的家長與小孩，要隨時保持微笑說</a:t>
            </a:r>
            <a:r>
              <a:rPr kumimoji="0" lang="en-US" altLang="zh-TW" sz="2400" dirty="0" smtClean="0">
                <a:latin typeface="標楷體" pitchFamily="65" charset="-120"/>
                <a:ea typeface="標楷體" pitchFamily="65" charset="-120"/>
              </a:rPr>
              <a:t>“</a:t>
            </a:r>
            <a:r>
              <a:rPr kumimoji="0" lang="zh-TW" altLang="en-US" sz="2400" dirty="0" smtClean="0">
                <a:latin typeface="標楷體" pitchFamily="65" charset="-120"/>
                <a:ea typeface="標楷體" pitchFamily="65" charset="-120"/>
              </a:rPr>
              <a:t>早安</a:t>
            </a:r>
            <a:r>
              <a:rPr kumimoji="0" lang="en-US" altLang="zh-TW" sz="2400" dirty="0" smtClean="0">
                <a:latin typeface="標楷體" pitchFamily="65" charset="-120"/>
                <a:ea typeface="標楷體" pitchFamily="65" charset="-120"/>
              </a:rPr>
              <a:t>”</a:t>
            </a:r>
            <a:r>
              <a:rPr kumimoji="0" lang="zh-TW" altLang="en-US" sz="2400" dirty="0" smtClean="0">
                <a:latin typeface="標楷體" pitchFamily="65" charset="-120"/>
                <a:ea typeface="標楷體" pitchFamily="65" charset="-120"/>
              </a:rPr>
              <a:t>或</a:t>
            </a:r>
            <a:r>
              <a:rPr kumimoji="0" lang="en-US" altLang="zh-TW" sz="2400" dirty="0" smtClean="0">
                <a:latin typeface="標楷體" pitchFamily="65" charset="-120"/>
                <a:ea typeface="標楷體" pitchFamily="65" charset="-120"/>
              </a:rPr>
              <a:t>“</a:t>
            </a:r>
            <a:r>
              <a:rPr kumimoji="0" lang="zh-TW" altLang="en-US" sz="2400" dirty="0" smtClean="0">
                <a:latin typeface="標楷體" pitchFamily="65" charset="-120"/>
                <a:ea typeface="標楷體" pitchFamily="65" charset="-120"/>
              </a:rPr>
              <a:t>午安</a:t>
            </a:r>
            <a:r>
              <a:rPr kumimoji="0" lang="en-US" altLang="zh-TW" sz="2400" dirty="0" smtClean="0">
                <a:latin typeface="標楷體" pitchFamily="65" charset="-120"/>
                <a:ea typeface="標楷體" pitchFamily="65" charset="-120"/>
              </a:rPr>
              <a:t>”</a:t>
            </a:r>
            <a:r>
              <a:rPr kumimoji="0" lang="zh-TW" altLang="en-US" sz="2400" dirty="0" smtClean="0">
                <a:latin typeface="標楷體" pitchFamily="65" charset="-120"/>
                <a:ea typeface="標楷體" pitchFamily="65" charset="-120"/>
              </a:rPr>
              <a:t>。</a:t>
            </a:r>
            <a:endParaRPr kumimoji="0" lang="en-US" altLang="zh-TW" sz="2400" dirty="0" smtClean="0">
              <a:latin typeface="標楷體" pitchFamily="65" charset="-120"/>
              <a:ea typeface="標楷體" pitchFamily="65" charset="-120"/>
            </a:endParaRPr>
          </a:p>
          <a:p>
            <a:pPr marL="306000" indent="-255588" eaLnBrk="0" hangingPunct="0">
              <a:lnSpc>
                <a:spcPts val="2900"/>
              </a:lnSpc>
              <a:spcBef>
                <a:spcPts val="400"/>
              </a:spcBef>
              <a:buClr>
                <a:schemeClr val="accent1"/>
              </a:buClr>
              <a:buSzPct val="68000"/>
              <a:defRPr/>
            </a:pPr>
            <a:endParaRPr kumimoji="0" lang="en-US" altLang="zh-TW" sz="2400" dirty="0" smtClean="0">
              <a:latin typeface="標楷體" pitchFamily="65" charset="-120"/>
              <a:ea typeface="標楷體" pitchFamily="65" charset="-120"/>
            </a:endParaRPr>
          </a:p>
          <a:p>
            <a:pPr marL="352425" indent="-303213" eaLnBrk="0" hangingPunct="0">
              <a:lnSpc>
                <a:spcPts val="2900"/>
              </a:lnSpc>
              <a:spcBef>
                <a:spcPts val="400"/>
              </a:spcBef>
              <a:buClr>
                <a:schemeClr val="accent1"/>
              </a:buClr>
              <a:buSzPct val="68000"/>
              <a:defRPr/>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看見家長站在門口東張西望，請主動詢問</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請問需要幫忙嗎</a:t>
            </a:r>
            <a:r>
              <a:rPr lang="en-US" altLang="zh-TW" sz="2400" dirty="0" smtClean="0">
                <a:latin typeface="標楷體" pitchFamily="65" charset="-120"/>
                <a:ea typeface="標楷體" pitchFamily="65" charset="-120"/>
              </a:rPr>
              <a:t>?”</a:t>
            </a:r>
            <a:endParaRPr kumimoji="0" lang="en-US" altLang="zh-TW" sz="2400" dirty="0" smtClean="0">
              <a:latin typeface="標楷體" pitchFamily="65" charset="-120"/>
              <a:ea typeface="標楷體" pitchFamily="65" charset="-120"/>
            </a:endParaRPr>
          </a:p>
        </p:txBody>
      </p:sp>
      <p:sp>
        <p:nvSpPr>
          <p:cNvPr id="11" name="矩形 10"/>
          <p:cNvSpPr/>
          <p:nvPr/>
        </p:nvSpPr>
        <p:spPr>
          <a:xfrm>
            <a:off x="3214678" y="857232"/>
            <a:ext cx="2643206" cy="769441"/>
          </a:xfrm>
          <a:prstGeom prst="rect">
            <a:avLst/>
          </a:prstGeom>
        </p:spPr>
        <p:txBody>
          <a:bodyPr wrap="square">
            <a:spAutoFit/>
          </a:bodyPr>
          <a:lstStyle/>
          <a:p>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禮儀模擬</a:t>
            </a:r>
            <a:endParaRPr lang="zh-TW" alt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sp>
        <p:nvSpPr>
          <p:cNvPr id="5" name="Rectangle 2"/>
          <p:cNvSpPr txBox="1">
            <a:spLocks noChangeArrowheads="1"/>
          </p:cNvSpPr>
          <p:nvPr/>
        </p:nvSpPr>
        <p:spPr>
          <a:xfrm>
            <a:off x="1907704" y="188640"/>
            <a:ext cx="6683375" cy="1143000"/>
          </a:xfrm>
          <a:prstGeom prst="rect">
            <a:avLst/>
          </a:prstGeom>
        </p:spPr>
        <p:txBody>
          <a:bodyPr vert="horz" lIns="91440" tIns="45720" rIns="91440" bIns="45720" rtlCol="0" anchor="ctr">
            <a:normAutofit/>
          </a:bodyPr>
          <a:lstStyle/>
          <a:p>
            <a:pPr marL="0" marR="0" lvl="0" indent="0" algn="ctr" defTabSz="914400" rtl="0" eaLnBrk="1" fontAlgn="ctr" latinLnBrk="0" hangingPunct="1">
              <a:lnSpc>
                <a:spcPct val="100000"/>
              </a:lnSpc>
              <a:spcBef>
                <a:spcPct val="0"/>
              </a:spcBef>
              <a:spcAft>
                <a:spcPts val="0"/>
              </a:spcAft>
              <a:buClrTx/>
              <a:buSzTx/>
              <a:buFontTx/>
              <a:buNone/>
              <a:tabLst/>
              <a:defRPr/>
            </a:pPr>
            <a:r>
              <a:rPr kumimoji="0" lang="zh-TW" altLang="en-US" sz="3600" b="0" i="0" u="none" strike="noStrike" kern="1200" cap="none" spc="0" normalizeH="0" baseline="0" noProof="0" smtClean="0">
                <a:ln>
                  <a:noFill/>
                </a:ln>
                <a:solidFill>
                  <a:schemeClr val="accent6">
                    <a:lumMod val="75000"/>
                  </a:schemeClr>
                </a:solidFill>
                <a:effectLst/>
                <a:uLnTx/>
                <a:uFillTx/>
                <a:latin typeface="標楷體" pitchFamily="65" charset="-120"/>
                <a:ea typeface="標楷體" pitchFamily="65" charset="-120"/>
                <a:cs typeface="+mj-cs"/>
              </a:rPr>
              <a:t>源起</a:t>
            </a:r>
            <a:r>
              <a:rPr kumimoji="0" lang="en-US" altLang="zh-TW" sz="3600" b="0" i="0" u="none" strike="noStrike" kern="1200" cap="none" spc="0" normalizeH="0" baseline="0" noProof="0" smtClean="0">
                <a:ln>
                  <a:noFill/>
                </a:ln>
                <a:solidFill>
                  <a:schemeClr val="accent6">
                    <a:lumMod val="75000"/>
                  </a:schemeClr>
                </a:solidFill>
                <a:effectLst/>
                <a:uLnTx/>
                <a:uFillTx/>
                <a:latin typeface="標楷體" pitchFamily="65" charset="-120"/>
                <a:ea typeface="標楷體" pitchFamily="65" charset="-120"/>
                <a:cs typeface="+mj-cs"/>
              </a:rPr>
              <a:t>:</a:t>
            </a:r>
            <a:r>
              <a:rPr kumimoji="0" lang="zh-TW" altLang="en-US" sz="3600" b="0" i="0" u="none" strike="noStrike" kern="1200" cap="none" spc="0" normalizeH="0" baseline="0" noProof="0" smtClean="0">
                <a:ln>
                  <a:noFill/>
                </a:ln>
                <a:solidFill>
                  <a:schemeClr val="accent6">
                    <a:lumMod val="75000"/>
                  </a:schemeClr>
                </a:solidFill>
                <a:effectLst/>
                <a:uLnTx/>
                <a:uFillTx/>
                <a:latin typeface="標楷體" pitchFamily="65" charset="-120"/>
                <a:ea typeface="標楷體" pitchFamily="65" charset="-120"/>
                <a:cs typeface="+mj-cs"/>
              </a:rPr>
              <a:t>一個關於勇敢的故事</a:t>
            </a:r>
            <a:endParaRPr kumimoji="0" lang="zh-TW" altLang="en-US" sz="3600" b="0" i="0" u="none" strike="noStrike" kern="1200" cap="none" spc="0" normalizeH="0" baseline="0" noProof="0" dirty="0" smtClean="0">
              <a:ln>
                <a:noFill/>
              </a:ln>
              <a:solidFill>
                <a:schemeClr val="accent6">
                  <a:lumMod val="75000"/>
                </a:schemeClr>
              </a:solidFill>
              <a:effectLst/>
              <a:uLnTx/>
              <a:uFillTx/>
              <a:latin typeface="標楷體" pitchFamily="65" charset="-120"/>
              <a:ea typeface="標楷體" pitchFamily="65" charset="-120"/>
              <a:cs typeface="+mj-cs"/>
            </a:endParaRPr>
          </a:p>
        </p:txBody>
      </p:sp>
      <p:sp>
        <p:nvSpPr>
          <p:cNvPr id="6" name="Rectangle 3"/>
          <p:cNvSpPr txBox="1">
            <a:spLocks noChangeArrowheads="1"/>
          </p:cNvSpPr>
          <p:nvPr/>
        </p:nvSpPr>
        <p:spPr bwMode="auto">
          <a:xfrm>
            <a:off x="1857375" y="2571750"/>
            <a:ext cx="6329363" cy="3733800"/>
          </a:xfrm>
          <a:prstGeom prst="rect">
            <a:avLst/>
          </a:prstGeom>
          <a:noFill/>
          <a:ln w="9525">
            <a:noFill/>
            <a:miter lim="800000"/>
            <a:headEnd/>
            <a:tailEnd/>
          </a:ln>
        </p:spPr>
        <p:txBody>
          <a:bodyPr/>
          <a:lstStyle/>
          <a:p>
            <a:pPr>
              <a:lnSpc>
                <a:spcPct val="130000"/>
              </a:lnSpc>
              <a:spcBef>
                <a:spcPct val="10000"/>
              </a:spcBef>
              <a:buClr>
                <a:schemeClr val="accent1"/>
              </a:buClr>
              <a:buSzPct val="68000"/>
              <a:buFont typeface="Wingdings 3" pitchFamily="18" charset="2"/>
              <a:buChar char=""/>
            </a:pPr>
            <a:r>
              <a:rPr kumimoji="0" lang="zh-TW" altLang="en-US" sz="2000" b="1" dirty="0">
                <a:latin typeface="標楷體" pitchFamily="65" charset="-120"/>
                <a:ea typeface="標楷體" pitchFamily="65" charset="-120"/>
              </a:rPr>
              <a:t>靖娟老師的犧牲義行</a:t>
            </a:r>
          </a:p>
          <a:p>
            <a:pPr>
              <a:lnSpc>
                <a:spcPct val="130000"/>
              </a:lnSpc>
              <a:spcBef>
                <a:spcPct val="10000"/>
              </a:spcBef>
              <a:buClr>
                <a:schemeClr val="accent1"/>
              </a:buClr>
              <a:buSzPct val="68000"/>
              <a:buFont typeface="Wingdings 3" pitchFamily="18" charset="2"/>
              <a:buChar char=""/>
            </a:pPr>
            <a:r>
              <a:rPr kumimoji="0" lang="zh-TW" altLang="en-US" sz="2000" b="1" dirty="0">
                <a:latin typeface="標楷體" pitchFamily="65" charset="-120"/>
                <a:ea typeface="標楷體" pitchFamily="65" charset="-120"/>
              </a:rPr>
              <a:t>民國</a:t>
            </a:r>
            <a:r>
              <a:rPr kumimoji="0" lang="en-US" altLang="zh-TW" sz="2000" b="1" dirty="0">
                <a:latin typeface="標楷體" pitchFamily="65" charset="-120"/>
                <a:ea typeface="標楷體" pitchFamily="65" charset="-120"/>
              </a:rPr>
              <a:t>81</a:t>
            </a:r>
            <a:r>
              <a:rPr kumimoji="0" lang="zh-TW" altLang="en-US" sz="2000" b="1" dirty="0">
                <a:latin typeface="標楷體" pitchFamily="65" charset="-120"/>
                <a:ea typeface="標楷體" pitchFamily="65" charset="-120"/>
              </a:rPr>
              <a:t>年</a:t>
            </a:r>
            <a:r>
              <a:rPr kumimoji="0" lang="en-US" altLang="zh-TW" sz="2000" b="1" dirty="0">
                <a:latin typeface="標楷體" pitchFamily="65" charset="-120"/>
                <a:ea typeface="標楷體" pitchFamily="65" charset="-120"/>
              </a:rPr>
              <a:t>5</a:t>
            </a:r>
            <a:r>
              <a:rPr kumimoji="0" lang="zh-TW" altLang="en-US" sz="2000" b="1" dirty="0">
                <a:latin typeface="標楷體" pitchFamily="65" charset="-120"/>
                <a:ea typeface="標楷體" pitchFamily="65" charset="-120"/>
              </a:rPr>
              <a:t>月</a:t>
            </a:r>
            <a:r>
              <a:rPr kumimoji="0" lang="en-US" altLang="zh-TW" sz="2000" b="1" dirty="0">
                <a:latin typeface="標楷體" pitchFamily="65" charset="-120"/>
                <a:ea typeface="標楷體" pitchFamily="65" charset="-120"/>
              </a:rPr>
              <a:t>15</a:t>
            </a:r>
            <a:r>
              <a:rPr kumimoji="0" lang="zh-TW" altLang="en-US" sz="2000" b="1" dirty="0">
                <a:latin typeface="標楷體" pitchFamily="65" charset="-120"/>
                <a:ea typeface="標楷體" pitchFamily="65" charset="-120"/>
              </a:rPr>
              <a:t>日</a:t>
            </a:r>
            <a:r>
              <a:rPr kumimoji="0" lang="en-US" altLang="zh-TW" sz="2000" b="1" dirty="0">
                <a:latin typeface="標楷體" pitchFamily="65" charset="-120"/>
                <a:ea typeface="標楷體" pitchFamily="65" charset="-120"/>
              </a:rPr>
              <a:t>(515</a:t>
            </a:r>
            <a:r>
              <a:rPr kumimoji="0" lang="zh-TW" altLang="en-US" sz="2000" b="1" dirty="0">
                <a:latin typeface="標楷體" pitchFamily="65" charset="-120"/>
                <a:ea typeface="標楷體" pitchFamily="65" charset="-120"/>
              </a:rPr>
              <a:t>全國兒童安全日</a:t>
            </a:r>
            <a:r>
              <a:rPr kumimoji="0" lang="en-US" altLang="zh-TW" sz="2000" b="1" dirty="0">
                <a:latin typeface="標楷體" pitchFamily="65" charset="-120"/>
                <a:ea typeface="標楷體" pitchFamily="65" charset="-120"/>
              </a:rPr>
              <a:t>)</a:t>
            </a:r>
          </a:p>
          <a:p>
            <a:pPr>
              <a:lnSpc>
                <a:spcPct val="130000"/>
              </a:lnSpc>
              <a:spcBef>
                <a:spcPct val="10000"/>
              </a:spcBef>
              <a:buClr>
                <a:schemeClr val="accent1"/>
              </a:buClr>
              <a:buSzPct val="68000"/>
              <a:buFont typeface="Wingdings 3" pitchFamily="18" charset="2"/>
              <a:buChar char=""/>
            </a:pPr>
            <a:r>
              <a:rPr kumimoji="0" lang="en-US" altLang="zh-TW" sz="2000" b="1" dirty="0">
                <a:latin typeface="標楷體" pitchFamily="65" charset="-120"/>
                <a:ea typeface="標楷體" pitchFamily="65" charset="-120"/>
              </a:rPr>
              <a:t>82</a:t>
            </a:r>
            <a:r>
              <a:rPr kumimoji="0" lang="zh-TW" altLang="en-US" sz="2000" b="1" dirty="0">
                <a:latin typeface="標楷體" pitchFamily="65" charset="-120"/>
                <a:ea typeface="標楷體" pitchFamily="65" charset="-120"/>
              </a:rPr>
              <a:t>年成立「靖娟兒童安全文教基金會」</a:t>
            </a:r>
          </a:p>
          <a:p>
            <a:pPr>
              <a:lnSpc>
                <a:spcPct val="130000"/>
              </a:lnSpc>
              <a:spcBef>
                <a:spcPct val="10000"/>
              </a:spcBef>
              <a:buClr>
                <a:schemeClr val="accent1"/>
              </a:buClr>
              <a:buSzPct val="68000"/>
              <a:buFont typeface="Wingdings 3" pitchFamily="18" charset="2"/>
              <a:buChar char=""/>
            </a:pPr>
            <a:r>
              <a:rPr kumimoji="0" lang="en-US" altLang="zh-TW" sz="2000" b="1" dirty="0">
                <a:latin typeface="標楷體" pitchFamily="65" charset="-120"/>
                <a:ea typeface="標楷體" pitchFamily="65" charset="-120"/>
              </a:rPr>
              <a:t>20</a:t>
            </a:r>
            <a:r>
              <a:rPr kumimoji="0" lang="zh-TW" altLang="en-US" sz="2000" b="1" dirty="0">
                <a:latin typeface="標楷體" pitchFamily="65" charset="-120"/>
                <a:ea typeface="標楷體" pitchFamily="65" charset="-120"/>
              </a:rPr>
              <a:t>年來長期致力推動兒童安全工作</a:t>
            </a:r>
          </a:p>
          <a:p>
            <a:pPr>
              <a:lnSpc>
                <a:spcPct val="130000"/>
              </a:lnSpc>
              <a:spcBef>
                <a:spcPct val="10000"/>
              </a:spcBef>
              <a:buClr>
                <a:schemeClr val="accent1"/>
              </a:buClr>
              <a:buSzPct val="68000"/>
              <a:buFont typeface="Wingdings 3" pitchFamily="18" charset="2"/>
              <a:buChar char=""/>
            </a:pPr>
            <a:r>
              <a:rPr kumimoji="0" lang="zh-TW" altLang="en-US" sz="2000" b="1" dirty="0">
                <a:latin typeface="標楷體" pitchFamily="65" charset="-120"/>
                <a:ea typeface="標楷體" pitchFamily="65" charset="-120"/>
              </a:rPr>
              <a:t>國內唯一全方位關注兒童安全的</a:t>
            </a:r>
            <a:r>
              <a:rPr kumimoji="0" lang="en-US" altLang="zh-TW" sz="2000" b="1" dirty="0">
                <a:latin typeface="標楷體" pitchFamily="65" charset="-120"/>
                <a:ea typeface="標楷體" pitchFamily="65" charset="-120"/>
              </a:rPr>
              <a:t>NPO</a:t>
            </a:r>
          </a:p>
          <a:p>
            <a:pPr>
              <a:lnSpc>
                <a:spcPct val="130000"/>
              </a:lnSpc>
              <a:spcBef>
                <a:spcPct val="10000"/>
              </a:spcBef>
              <a:buClr>
                <a:schemeClr val="accent1"/>
              </a:buClr>
              <a:buSzPct val="68000"/>
              <a:buFont typeface="Wingdings 3" pitchFamily="18" charset="2"/>
              <a:buChar char=""/>
            </a:pPr>
            <a:r>
              <a:rPr kumimoji="0" lang="zh-TW" altLang="en-US" sz="2000" b="1" dirty="0">
                <a:latin typeface="標楷體" pitchFamily="65" charset="-120"/>
                <a:ea typeface="標楷體" pitchFamily="65" charset="-120"/>
              </a:rPr>
              <a:t>將靖娟老師的力量，轉換為基金會為兒童不斷付</a:t>
            </a:r>
          </a:p>
          <a:p>
            <a:pPr>
              <a:lnSpc>
                <a:spcPct val="130000"/>
              </a:lnSpc>
              <a:spcBef>
                <a:spcPct val="10000"/>
              </a:spcBef>
              <a:buClr>
                <a:schemeClr val="accent1"/>
              </a:buClr>
              <a:buSzPct val="68000"/>
            </a:pPr>
            <a:r>
              <a:rPr kumimoji="0" lang="zh-TW" altLang="en-US" sz="2000" b="1" dirty="0">
                <a:latin typeface="標楷體" pitchFamily="65" charset="-120"/>
                <a:ea typeface="標楷體" pitchFamily="65" charset="-120"/>
              </a:rPr>
              <a:t>  出的動力。</a:t>
            </a:r>
          </a:p>
        </p:txBody>
      </p:sp>
      <p:sp>
        <p:nvSpPr>
          <p:cNvPr id="7" name="Rectangle 5"/>
          <p:cNvSpPr>
            <a:spLocks noChangeArrowheads="1"/>
          </p:cNvSpPr>
          <p:nvPr/>
        </p:nvSpPr>
        <p:spPr bwMode="auto">
          <a:xfrm>
            <a:off x="2109788" y="1447800"/>
            <a:ext cx="6189662" cy="336550"/>
          </a:xfrm>
          <a:prstGeom prst="rect">
            <a:avLst/>
          </a:prstGeom>
          <a:noFill/>
          <a:ln w="9525">
            <a:noFill/>
            <a:miter lim="800000"/>
            <a:headEnd/>
            <a:tailEnd/>
          </a:ln>
        </p:spPr>
        <p:txBody>
          <a:bodyPr>
            <a:spAutoFit/>
          </a:bodyPr>
          <a:lstStyle/>
          <a:p>
            <a:pPr>
              <a:lnSpc>
                <a:spcPct val="80000"/>
              </a:lnSpc>
              <a:spcBef>
                <a:spcPct val="20000"/>
              </a:spcBef>
              <a:buClr>
                <a:schemeClr val="accent1"/>
              </a:buClr>
              <a:buSzPct val="70000"/>
              <a:buFont typeface="Wingdings" pitchFamily="2" charset="2"/>
              <a:buNone/>
            </a:pPr>
            <a:r>
              <a:rPr lang="zh-TW" altLang="en-US" sz="2000" dirty="0">
                <a:solidFill>
                  <a:srgbClr val="D60093"/>
                </a:solidFill>
                <a:latin typeface="微軟正黑體" pitchFamily="34" charset="-120"/>
                <a:ea typeface="微軟正黑體" pitchFamily="34" charset="-120"/>
              </a:rPr>
              <a:t>還記得  火燄中守護孩子的天使  林靖娟老師嗎？  </a:t>
            </a:r>
          </a:p>
        </p:txBody>
      </p:sp>
      <p:pic>
        <p:nvPicPr>
          <p:cNvPr id="8" name="Picture 11" descr="老師2"/>
          <p:cNvPicPr>
            <a:picLocks noChangeAspect="1" noChangeArrowheads="1"/>
          </p:cNvPicPr>
          <p:nvPr/>
        </p:nvPicPr>
        <p:blipFill>
          <a:blip r:embed="rId3" cstate="email">
            <a:extLst>
              <a:ext uri="{28A0092B-C50C-407E-A947-70E740481C1C}"/>
            </a:extLst>
          </a:blip>
          <a:srcRect/>
          <a:stretch>
            <a:fillRect/>
          </a:stretch>
        </p:blipFill>
        <p:spPr bwMode="auto">
          <a:xfrm>
            <a:off x="281354" y="545306"/>
            <a:ext cx="1570892" cy="2141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Lst>
        </p:spPr>
      </p:pic>
      <p:pic>
        <p:nvPicPr>
          <p:cNvPr id="9" name="Picture 7" descr="靖娟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矩形 7"/>
          <p:cNvSpPr/>
          <p:nvPr/>
        </p:nvSpPr>
        <p:spPr>
          <a:xfrm>
            <a:off x="2286000" y="3105835"/>
            <a:ext cx="4572000" cy="369332"/>
          </a:xfrm>
          <a:prstGeom prst="rect">
            <a:avLst/>
          </a:prstGeom>
        </p:spPr>
        <p:txBody>
          <a:bodyPr>
            <a:spAutoFit/>
          </a:bodyPr>
          <a:lstStyle/>
          <a:p>
            <a:r>
              <a:rPr lang="zh-TW" altLang="en-US" dirty="0" smtClean="0">
                <a:latin typeface="標楷體" pitchFamily="65" charset="-120"/>
                <a:ea typeface="標楷體" pitchFamily="65" charset="-120"/>
              </a:rPr>
              <a:t> </a:t>
            </a:r>
            <a:endParaRPr lang="zh-TW" altLang="en-US" dirty="0"/>
          </a:p>
        </p:txBody>
      </p:sp>
      <p:sp>
        <p:nvSpPr>
          <p:cNvPr id="9" name="矩形 8"/>
          <p:cNvSpPr/>
          <p:nvPr/>
        </p:nvSpPr>
        <p:spPr>
          <a:xfrm>
            <a:off x="1214414" y="1643050"/>
            <a:ext cx="6786610" cy="4103688"/>
          </a:xfrm>
          <a:prstGeom prst="rect">
            <a:avLst/>
          </a:prstGeom>
        </p:spPr>
        <p:txBody>
          <a:bodyPr wrap="square">
            <a:spAutoFit/>
          </a:bodyPr>
          <a:lstStyle/>
          <a:p>
            <a:pPr marL="352425" indent="-303213" eaLnBrk="0" hangingPunct="0">
              <a:lnSpc>
                <a:spcPts val="2900"/>
              </a:lnSpc>
              <a:spcBef>
                <a:spcPts val="400"/>
              </a:spcBef>
              <a:buClr>
                <a:schemeClr val="accent1"/>
              </a:buClr>
              <a:buSzPct val="68000"/>
              <a:defRPr/>
            </a:pP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家長若有事要詢問工作人員，請面帶微笑並告知家長</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請您稍等，我幫您詢問一下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92075" indent="-42863" eaLnBrk="0" hangingPunct="0">
              <a:lnSpc>
                <a:spcPts val="2900"/>
              </a:lnSpc>
              <a:spcBef>
                <a:spcPts val="400"/>
              </a:spcBef>
              <a:buClr>
                <a:schemeClr val="accent1"/>
              </a:buClr>
              <a:buSzPct val="68000"/>
              <a:defRPr/>
            </a:pPr>
            <a:endParaRPr lang="en-US" altLang="zh-TW" sz="2400" dirty="0" smtClean="0">
              <a:latin typeface="標楷體" pitchFamily="65" charset="-120"/>
              <a:ea typeface="標楷體" pitchFamily="65" charset="-120"/>
            </a:endParaRPr>
          </a:p>
          <a:p>
            <a:pPr marL="352425" indent="-303213" eaLnBrk="0" hangingPunct="0">
              <a:lnSpc>
                <a:spcPts val="2900"/>
              </a:lnSpc>
              <a:spcBef>
                <a:spcPts val="400"/>
              </a:spcBef>
              <a:buClr>
                <a:schemeClr val="accent1"/>
              </a:buClr>
              <a:buSzPct val="68000"/>
              <a:defRPr/>
            </a:pPr>
            <a:r>
              <a:rPr lang="en-US" altLang="zh-TW" sz="24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與小孩互動請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蹲下來</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與小孩說話，避免給小孩壓迫感。</a:t>
            </a:r>
            <a:endParaRPr lang="en-US" altLang="zh-TW" sz="2400" dirty="0" smtClean="0">
              <a:latin typeface="標楷體" pitchFamily="65" charset="-120"/>
              <a:ea typeface="標楷體" pitchFamily="65" charset="-120"/>
            </a:endParaRPr>
          </a:p>
          <a:p>
            <a:pPr marL="809625" indent="-760413" eaLnBrk="0" hangingPunct="0">
              <a:lnSpc>
                <a:spcPts val="2900"/>
              </a:lnSpc>
              <a:spcBef>
                <a:spcPts val="400"/>
              </a:spcBef>
              <a:buClr>
                <a:schemeClr val="accent1"/>
              </a:buClr>
              <a:buSzPct val="68000"/>
              <a:defRPr/>
            </a:pPr>
            <a:endParaRPr lang="en-US" altLang="zh-TW" sz="2400" dirty="0" smtClean="0">
              <a:latin typeface="標楷體" pitchFamily="65" charset="-120"/>
              <a:ea typeface="標楷體" pitchFamily="65" charset="-120"/>
            </a:endParaRPr>
          </a:p>
          <a:p>
            <a:pPr marL="352425" indent="-303213" eaLnBrk="0" hangingPunct="0">
              <a:lnSpc>
                <a:spcPts val="2900"/>
              </a:lnSpc>
              <a:spcBef>
                <a:spcPts val="400"/>
              </a:spcBef>
              <a:buClr>
                <a:schemeClr val="accent1"/>
              </a:buClr>
              <a:buSzPct val="68000"/>
              <a:defRPr/>
            </a:pP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與工作人員或其他志工互動時，請保持微笑及良好的態度。</a:t>
            </a:r>
            <a:endParaRPr lang="en-US" altLang="zh-TW" sz="24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p>
        </p:txBody>
      </p:sp>
      <p:sp>
        <p:nvSpPr>
          <p:cNvPr id="11" name="矩形 10"/>
          <p:cNvSpPr/>
          <p:nvPr/>
        </p:nvSpPr>
        <p:spPr>
          <a:xfrm>
            <a:off x="3214678" y="428604"/>
            <a:ext cx="2643206" cy="769441"/>
          </a:xfrm>
          <a:prstGeom prst="rect">
            <a:avLst/>
          </a:prstGeom>
        </p:spPr>
        <p:txBody>
          <a:bodyPr wrap="square">
            <a:spAutoFit/>
          </a:bodyPr>
          <a:lstStyle/>
          <a:p>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禮儀模擬</a:t>
            </a:r>
            <a:endParaRPr lang="zh-TW" altLang="en-US" sz="4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9" name="標題 3"/>
          <p:cNvSpPr txBox="1">
            <a:spLocks/>
          </p:cNvSpPr>
          <p:nvPr/>
        </p:nvSpPr>
        <p:spPr>
          <a:xfrm>
            <a:off x="285720" y="2714620"/>
            <a:ext cx="8572560" cy="1500198"/>
          </a:xfrm>
          <a:prstGeom prst="rect">
            <a:avLst/>
          </a:prstGeom>
          <a:ln>
            <a:noFill/>
          </a:ln>
        </p:spPr>
        <p:txBody>
          <a:bodyPr/>
          <a:lstStyle/>
          <a:p>
            <a:pPr algn="ctr" fontAlgn="auto">
              <a:spcAft>
                <a:spcPts val="0"/>
              </a:spcAft>
              <a:defRPr/>
            </a:pPr>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cs typeface="+mj-cs"/>
              </a:rPr>
              <a:t>遇到常見問題</a:t>
            </a:r>
            <a:endParaRPr lang="en-US" altLang="zh-TW"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cs typeface="+mj-cs"/>
            </a:endParaRPr>
          </a:p>
          <a:p>
            <a:pPr algn="ctr" fontAlgn="auto">
              <a:spcAft>
                <a:spcPts val="0"/>
              </a:spcAft>
              <a:defRPr/>
            </a:pPr>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cs typeface="+mj-cs"/>
              </a:rPr>
              <a:t>該如何面對、如何解決</a:t>
            </a:r>
            <a:endParaRPr kumimoji="0" lang="zh-TW" altLang="en-US" sz="4400" b="1" spc="300" dirty="0">
              <a:ln w="11430" cmpd="sng">
                <a:solidFill>
                  <a:schemeClr val="accent1">
                    <a:tint val="10000"/>
                  </a:schemeClr>
                </a:solidFill>
                <a:prstDash val="solid"/>
                <a:miter lim="800000"/>
              </a:ln>
              <a:solidFill>
                <a:srgbClr val="7030A0"/>
              </a:solidFill>
              <a:latin typeface="標楷體" pitchFamily="65" charset="-120"/>
              <a:ea typeface="標楷體" pitchFamily="65" charset="-120"/>
              <a:cs typeface="+mj-cs"/>
            </a:endParaRPr>
          </a:p>
        </p:txBody>
      </p:sp>
      <p:sp>
        <p:nvSpPr>
          <p:cNvPr id="10" name="矩形 9"/>
          <p:cNvSpPr/>
          <p:nvPr/>
        </p:nvSpPr>
        <p:spPr>
          <a:xfrm>
            <a:off x="642910" y="1357298"/>
            <a:ext cx="8143932" cy="1107996"/>
          </a:xfrm>
          <a:prstGeom prst="rect">
            <a:avLst/>
          </a:prstGeom>
        </p:spPr>
        <p:txBody>
          <a:bodyPr wrap="square">
            <a:spAutoFit/>
          </a:bodyPr>
          <a:lstStyle/>
          <a:p>
            <a:r>
              <a:rPr lang="zh-TW" altLang="en-US" sz="66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應對能力、技巧訓練</a:t>
            </a:r>
            <a:endParaRPr lang="zh-TW" altLang="en-US" sz="6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10" name="矩形 9"/>
          <p:cNvSpPr/>
          <p:nvPr/>
        </p:nvSpPr>
        <p:spPr>
          <a:xfrm>
            <a:off x="3214678" y="428604"/>
            <a:ext cx="2643206" cy="769441"/>
          </a:xfrm>
          <a:prstGeom prst="rect">
            <a:avLst/>
          </a:prstGeom>
        </p:spPr>
        <p:txBody>
          <a:bodyPr wrap="square">
            <a:spAutoFit/>
          </a:bodyPr>
          <a:lstStyle/>
          <a:p>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技巧模擬</a:t>
            </a:r>
            <a:endParaRPr lang="zh-TW" altLang="en-US" sz="4400" dirty="0"/>
          </a:p>
        </p:txBody>
      </p:sp>
      <p:sp>
        <p:nvSpPr>
          <p:cNvPr id="11" name="文字方塊 10"/>
          <p:cNvSpPr txBox="1"/>
          <p:nvPr/>
        </p:nvSpPr>
        <p:spPr>
          <a:xfrm>
            <a:off x="1214414" y="1428736"/>
            <a:ext cx="7643866" cy="3847207"/>
          </a:xfrm>
          <a:prstGeom prst="rect">
            <a:avLst/>
          </a:prstGeom>
          <a:noFill/>
        </p:spPr>
        <p:txBody>
          <a:bodyPr wrap="square" rtlCol="0">
            <a:spAutoFit/>
          </a:bodyPr>
          <a:lstStyle/>
          <a:p>
            <a:r>
              <a:rPr lang="en-US" sz="2800" dirty="0" smtClean="0">
                <a:latin typeface="標楷體" pitchFamily="65" charset="-120"/>
                <a:ea typeface="標楷體" pitchFamily="65" charset="-120"/>
              </a:rPr>
              <a:t>Q1.</a:t>
            </a:r>
            <a:r>
              <a:rPr lang="zh-TW" altLang="en-US" sz="2800" dirty="0" smtClean="0">
                <a:latin typeface="標楷體" pitchFamily="65" charset="-120"/>
                <a:ea typeface="標楷體" pitchFamily="65" charset="-120"/>
              </a:rPr>
              <a:t>如果有大人沒有穿襪子，該怎麼辦呢</a:t>
            </a:r>
            <a:r>
              <a:rPr lang="en-US" sz="2800" dirty="0" smtClean="0">
                <a:latin typeface="標楷體" pitchFamily="65" charset="-120"/>
                <a:ea typeface="標楷體" pitchFamily="65" charset="-120"/>
              </a:rPr>
              <a:t>?</a:t>
            </a:r>
          </a:p>
          <a:p>
            <a:endParaRPr lang="zh-TW" altLang="en-US"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Q2.</a:t>
            </a:r>
            <a:r>
              <a:rPr lang="zh-TW" altLang="en-US" sz="2800" dirty="0" smtClean="0">
                <a:latin typeface="標楷體" pitchFamily="65" charset="-120"/>
                <a:ea typeface="標楷體" pitchFamily="65" charset="-120"/>
              </a:rPr>
              <a:t>大人如果詢問為什麼一定要穿襪子才能入內該怎麼回答呢</a:t>
            </a:r>
            <a:r>
              <a:rPr lang="en-US" sz="2800" dirty="0" smtClean="0">
                <a:latin typeface="標楷體" pitchFamily="65" charset="-120"/>
                <a:ea typeface="標楷體" pitchFamily="65" charset="-120"/>
              </a:rPr>
              <a:t>?</a:t>
            </a:r>
          </a:p>
          <a:p>
            <a:endParaRPr lang="en-US" altLang="zh-TW"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Q3.</a:t>
            </a:r>
            <a:r>
              <a:rPr lang="zh-TW" altLang="en-US" sz="2800" dirty="0" smtClean="0">
                <a:latin typeface="標楷體" pitchFamily="65" charset="-120"/>
                <a:ea typeface="標楷體" pitchFamily="65" charset="-120"/>
              </a:rPr>
              <a:t>如果家長帶兩個小孩前來遊戲館，一個</a:t>
            </a:r>
            <a:r>
              <a:rPr lang="en-US" sz="2800" dirty="0" smtClean="0">
                <a:latin typeface="標楷體" pitchFamily="65" charset="-120"/>
                <a:ea typeface="標楷體" pitchFamily="65" charset="-120"/>
              </a:rPr>
              <a:t>6</a:t>
            </a:r>
            <a:r>
              <a:rPr lang="zh-TW" altLang="en-US" sz="2800" dirty="0" smtClean="0">
                <a:latin typeface="標楷體" pitchFamily="65" charset="-120"/>
                <a:ea typeface="標楷體" pitchFamily="65" charset="-120"/>
              </a:rPr>
              <a:t>歲以下，一個</a:t>
            </a:r>
            <a:r>
              <a:rPr lang="en-US" sz="2800" dirty="0" smtClean="0">
                <a:latin typeface="標楷體" pitchFamily="65" charset="-120"/>
                <a:ea typeface="標楷體" pitchFamily="65" charset="-120"/>
              </a:rPr>
              <a:t>6</a:t>
            </a:r>
            <a:r>
              <a:rPr lang="zh-TW" altLang="en-US" sz="2800" dirty="0" smtClean="0">
                <a:latin typeface="標楷體" pitchFamily="65" charset="-120"/>
                <a:ea typeface="標楷體" pitchFamily="65" charset="-120"/>
              </a:rPr>
              <a:t>歲以上，該怎麼處理呢</a:t>
            </a:r>
            <a:r>
              <a:rPr 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矩形 7"/>
          <p:cNvSpPr/>
          <p:nvPr/>
        </p:nvSpPr>
        <p:spPr>
          <a:xfrm>
            <a:off x="3214678" y="428604"/>
            <a:ext cx="2643206" cy="769441"/>
          </a:xfrm>
          <a:prstGeom prst="rect">
            <a:avLst/>
          </a:prstGeom>
        </p:spPr>
        <p:txBody>
          <a:bodyPr wrap="square">
            <a:spAutoFit/>
          </a:bodyPr>
          <a:lstStyle/>
          <a:p>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技巧模擬</a:t>
            </a:r>
            <a:endParaRPr lang="zh-TW" altLang="en-US" sz="4400" dirty="0"/>
          </a:p>
        </p:txBody>
      </p:sp>
      <p:sp>
        <p:nvSpPr>
          <p:cNvPr id="10" name="文字方塊 9"/>
          <p:cNvSpPr txBox="1"/>
          <p:nvPr/>
        </p:nvSpPr>
        <p:spPr>
          <a:xfrm>
            <a:off x="1428728" y="1428736"/>
            <a:ext cx="7072362" cy="4801314"/>
          </a:xfrm>
          <a:prstGeom prst="rect">
            <a:avLst/>
          </a:prstGeom>
          <a:noFill/>
        </p:spPr>
        <p:txBody>
          <a:bodyPr wrap="square" rtlCol="0">
            <a:spAutoFit/>
          </a:bodyPr>
          <a:lstStyle/>
          <a:p>
            <a:r>
              <a:rPr lang="en-US" sz="2800" dirty="0" smtClean="0">
                <a:latin typeface="標楷體" pitchFamily="65" charset="-120"/>
                <a:ea typeface="標楷體" pitchFamily="65" charset="-120"/>
              </a:rPr>
              <a:t>Q4:</a:t>
            </a:r>
            <a:r>
              <a:rPr lang="zh-TW" altLang="en-US" sz="2800" dirty="0" smtClean="0">
                <a:latin typeface="標楷體" pitchFamily="65" charset="-120"/>
                <a:ea typeface="標楷體" pitchFamily="65" charset="-120"/>
              </a:rPr>
              <a:t>如果家長詢問為什麼不能讓</a:t>
            </a:r>
            <a:r>
              <a:rPr lang="en-US" sz="2800" dirty="0" smtClean="0">
                <a:latin typeface="標楷體" pitchFamily="65" charset="-120"/>
                <a:ea typeface="標楷體" pitchFamily="65" charset="-120"/>
              </a:rPr>
              <a:t>6</a:t>
            </a:r>
            <a:r>
              <a:rPr lang="zh-TW" altLang="en-US" sz="2800" dirty="0" smtClean="0">
                <a:latin typeface="標楷體" pitchFamily="65" charset="-120"/>
                <a:ea typeface="標楷體" pitchFamily="65" charset="-120"/>
              </a:rPr>
              <a:t>歲以上的小朋友進來使用時該怎麼辦呢</a:t>
            </a:r>
            <a:r>
              <a:rPr lang="en-US" sz="2800" dirty="0" smtClean="0">
                <a:latin typeface="標楷體" pitchFamily="65" charset="-120"/>
                <a:ea typeface="標楷體" pitchFamily="65" charset="-120"/>
              </a:rPr>
              <a:t>?</a:t>
            </a:r>
          </a:p>
          <a:p>
            <a:endParaRPr 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Q5.</a:t>
            </a:r>
            <a:r>
              <a:rPr lang="zh-TW" altLang="en-US" sz="2800" dirty="0" smtClean="0">
                <a:latin typeface="標楷體" pitchFamily="65" charset="-120"/>
                <a:ea typeface="標楷體" pitchFamily="65" charset="-120"/>
              </a:rPr>
              <a:t>如果有家長帶看起來超過六歲的孩子前來使用，但臨時證資料上又寫未滿六歲該怎麼分辨呢</a:t>
            </a:r>
            <a:r>
              <a:rPr 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 </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Q6.</a:t>
            </a:r>
            <a:r>
              <a:rPr lang="zh-TW" altLang="en-US" sz="2800" dirty="0" smtClean="0">
                <a:latin typeface="標楷體" pitchFamily="65" charset="-120"/>
                <a:ea typeface="標楷體" pitchFamily="65" charset="-120"/>
              </a:rPr>
              <a:t>如果小朋友將物品帶離開原本的區域時該怎麼辦呢</a:t>
            </a:r>
            <a:r>
              <a:rPr lang="en-US" sz="2800" dirty="0" smtClean="0">
                <a:latin typeface="標楷體" pitchFamily="65" charset="-120"/>
                <a:ea typeface="標楷體" pitchFamily="65" charset="-120"/>
              </a:rPr>
              <a:t>?</a:t>
            </a:r>
          </a:p>
          <a:p>
            <a:endParaRPr lang="en-US" altLang="zh-TW" u="sng"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矩形 7"/>
          <p:cNvSpPr/>
          <p:nvPr/>
        </p:nvSpPr>
        <p:spPr>
          <a:xfrm>
            <a:off x="3214678" y="428604"/>
            <a:ext cx="2643206" cy="769441"/>
          </a:xfrm>
          <a:prstGeom prst="rect">
            <a:avLst/>
          </a:prstGeom>
        </p:spPr>
        <p:txBody>
          <a:bodyPr wrap="square">
            <a:spAutoFit/>
          </a:bodyPr>
          <a:lstStyle/>
          <a:p>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技巧模擬</a:t>
            </a:r>
            <a:endParaRPr lang="zh-TW" altLang="en-US" sz="4400" dirty="0"/>
          </a:p>
        </p:txBody>
      </p:sp>
      <p:sp>
        <p:nvSpPr>
          <p:cNvPr id="9" name="文字方塊 8"/>
          <p:cNvSpPr txBox="1"/>
          <p:nvPr/>
        </p:nvSpPr>
        <p:spPr>
          <a:xfrm>
            <a:off x="1500166" y="1428736"/>
            <a:ext cx="7143800" cy="3970318"/>
          </a:xfrm>
          <a:prstGeom prst="rect">
            <a:avLst/>
          </a:prstGeom>
          <a:noFill/>
        </p:spPr>
        <p:txBody>
          <a:bodyPr wrap="square" rtlCol="0">
            <a:spAutoFit/>
          </a:bodyPr>
          <a:lstStyle/>
          <a:p>
            <a:r>
              <a:rPr lang="en-US" sz="2800" dirty="0" smtClean="0">
                <a:latin typeface="標楷體" pitchFamily="65" charset="-120"/>
                <a:ea typeface="標楷體" pitchFamily="65" charset="-120"/>
              </a:rPr>
              <a:t>Q7.</a:t>
            </a:r>
            <a:r>
              <a:rPr lang="zh-TW" altLang="en-US" sz="2800" dirty="0" smtClean="0">
                <a:latin typeface="標楷體" pitchFamily="65" charset="-120"/>
                <a:ea typeface="標楷體" pitchFamily="65" charset="-120"/>
              </a:rPr>
              <a:t>如果有家長帶小朋友來，卻沒有陪同孩子一起玩或在旁邊看顧，而是自己玩手機、辦公、看影片或睡著了，要怎麼處理呢</a:t>
            </a:r>
            <a:r>
              <a:rPr 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 </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Q8.</a:t>
            </a:r>
            <a:r>
              <a:rPr lang="zh-TW" altLang="en-US" sz="2800" dirty="0" smtClean="0">
                <a:latin typeface="標楷體" pitchFamily="65" charset="-120"/>
                <a:ea typeface="標楷體" pitchFamily="65" charset="-120"/>
              </a:rPr>
              <a:t>如果家長說要買襪子，但不想帶孩子去該怎麼處理呢</a:t>
            </a:r>
            <a:r>
              <a:rPr 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 </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Q9.</a:t>
            </a:r>
            <a:r>
              <a:rPr lang="zh-TW" altLang="en-US" sz="2800" dirty="0" smtClean="0">
                <a:latin typeface="標楷體" pitchFamily="65" charset="-120"/>
                <a:ea typeface="標楷體" pitchFamily="65" charset="-120"/>
              </a:rPr>
              <a:t>如果家長說要去上廁所，但帶著孩子不方便該怎麼處理呢</a:t>
            </a:r>
            <a:r>
              <a:rPr 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矩形 7"/>
          <p:cNvSpPr/>
          <p:nvPr/>
        </p:nvSpPr>
        <p:spPr>
          <a:xfrm>
            <a:off x="3214678" y="428604"/>
            <a:ext cx="2643206" cy="769441"/>
          </a:xfrm>
          <a:prstGeom prst="rect">
            <a:avLst/>
          </a:prstGeom>
        </p:spPr>
        <p:txBody>
          <a:bodyPr wrap="square">
            <a:spAutoFit/>
          </a:bodyPr>
          <a:lstStyle/>
          <a:p>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技巧模擬</a:t>
            </a:r>
            <a:endParaRPr lang="zh-TW" altLang="en-US" sz="4400" dirty="0"/>
          </a:p>
        </p:txBody>
      </p:sp>
      <p:sp>
        <p:nvSpPr>
          <p:cNvPr id="9" name="文字方塊 8"/>
          <p:cNvSpPr txBox="1"/>
          <p:nvPr/>
        </p:nvSpPr>
        <p:spPr>
          <a:xfrm>
            <a:off x="1500166" y="1285860"/>
            <a:ext cx="7143800" cy="4247317"/>
          </a:xfrm>
          <a:prstGeom prst="rect">
            <a:avLst/>
          </a:prstGeom>
          <a:noFill/>
        </p:spPr>
        <p:txBody>
          <a:bodyPr wrap="square" rtlCol="0">
            <a:spAutoFit/>
          </a:bodyPr>
          <a:lstStyle/>
          <a:p>
            <a:r>
              <a:rPr lang="en-US" sz="2800" dirty="0" smtClean="0">
                <a:latin typeface="標楷體" pitchFamily="65" charset="-120"/>
                <a:ea typeface="標楷體" pitchFamily="65" charset="-120"/>
              </a:rPr>
              <a:t>Q10.</a:t>
            </a:r>
            <a:r>
              <a:rPr lang="zh-TW" altLang="en-US" sz="2800" dirty="0" smtClean="0">
                <a:latin typeface="標楷體" pitchFamily="65" charset="-120"/>
                <a:ea typeface="標楷體" pitchFamily="65" charset="-120"/>
              </a:rPr>
              <a:t>如果有家長只是要參觀，或是廠商要找工作人員，可以不穿襪子嗎</a:t>
            </a:r>
            <a:r>
              <a:rPr 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 </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Q11.</a:t>
            </a:r>
            <a:r>
              <a:rPr lang="zh-TW" altLang="en-US" sz="2800" dirty="0" smtClean="0">
                <a:latin typeface="標楷體" pitchFamily="65" charset="-120"/>
                <a:ea typeface="標楷體" pitchFamily="65" charset="-120"/>
              </a:rPr>
              <a:t>如果有家長沒有帶孩子就要直接進來，或是說自己有認識的人在館內，可以讓他進去嗎</a:t>
            </a:r>
            <a:r>
              <a:rPr 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 </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Q12.</a:t>
            </a:r>
            <a:r>
              <a:rPr lang="zh-TW" altLang="en-US" sz="2800" dirty="0" smtClean="0">
                <a:latin typeface="標楷體" pitchFamily="65" charset="-120"/>
                <a:ea typeface="標楷體" pitchFamily="65" charset="-120"/>
              </a:rPr>
              <a:t>如果家長一次帶兩個小孩來，年齡層又差很多該怎麼辦呢</a:t>
            </a:r>
            <a:r>
              <a:rPr 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endParaRPr lang="zh-TW"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8" name="矩形 7"/>
          <p:cNvSpPr/>
          <p:nvPr/>
        </p:nvSpPr>
        <p:spPr>
          <a:xfrm>
            <a:off x="3214678" y="428604"/>
            <a:ext cx="2643206" cy="769441"/>
          </a:xfrm>
          <a:prstGeom prst="rect">
            <a:avLst/>
          </a:prstGeom>
        </p:spPr>
        <p:txBody>
          <a:bodyPr wrap="square">
            <a:spAutoFit/>
          </a:bodyPr>
          <a:lstStyle/>
          <a:p>
            <a:r>
              <a:rPr lang="zh-TW" altLang="en-US" sz="4400" b="1" spc="300" dirty="0" smtClean="0">
                <a:ln w="11430" cmpd="sng">
                  <a:solidFill>
                    <a:schemeClr val="accent1">
                      <a:tint val="10000"/>
                    </a:schemeClr>
                  </a:solidFill>
                  <a:prstDash val="solid"/>
                  <a:miter lim="800000"/>
                </a:ln>
                <a:solidFill>
                  <a:srgbClr val="7030A0"/>
                </a:solidFill>
                <a:latin typeface="標楷體" pitchFamily="65" charset="-120"/>
                <a:ea typeface="標楷體" pitchFamily="65" charset="-120"/>
              </a:rPr>
              <a:t>技巧模擬</a:t>
            </a:r>
            <a:endParaRPr lang="zh-TW" altLang="en-US" sz="4400" dirty="0"/>
          </a:p>
        </p:txBody>
      </p:sp>
      <p:sp>
        <p:nvSpPr>
          <p:cNvPr id="9" name="文字方塊 8"/>
          <p:cNvSpPr txBox="1"/>
          <p:nvPr/>
        </p:nvSpPr>
        <p:spPr>
          <a:xfrm>
            <a:off x="1500166" y="1142984"/>
            <a:ext cx="7286676" cy="4247317"/>
          </a:xfrm>
          <a:prstGeom prst="rect">
            <a:avLst/>
          </a:prstGeom>
          <a:noFill/>
        </p:spPr>
        <p:txBody>
          <a:bodyPr wrap="square" rtlCol="0">
            <a:spAutoFit/>
          </a:bodyPr>
          <a:lstStyle/>
          <a:p>
            <a:r>
              <a:rPr lang="en-US" sz="2800" dirty="0" smtClean="0">
                <a:latin typeface="標楷體" pitchFamily="65" charset="-120"/>
                <a:ea typeface="標楷體" pitchFamily="65" charset="-120"/>
              </a:rPr>
              <a:t>Q13.</a:t>
            </a:r>
            <a:r>
              <a:rPr lang="zh-TW" altLang="en-US" sz="2800" dirty="0" smtClean="0">
                <a:latin typeface="標楷體" pitchFamily="65" charset="-120"/>
                <a:ea typeface="標楷體" pitchFamily="65" charset="-120"/>
              </a:rPr>
              <a:t>遇上態度相當不友善、耍賴、惡言相向、對工作人員或志工有肢體接觸</a:t>
            </a:r>
            <a:r>
              <a:rPr 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暴力</a:t>
            </a:r>
            <a:r>
              <a:rPr lang="en-US" sz="2800" dirty="0" smtClean="0">
                <a:latin typeface="標楷體" pitchFamily="65" charset="-120"/>
                <a:ea typeface="標楷體" pitchFamily="65" charset="-120"/>
              </a:rPr>
              <a:t>or</a:t>
            </a:r>
            <a:r>
              <a:rPr lang="zh-TW" altLang="en-US" sz="2800" dirty="0" smtClean="0">
                <a:latin typeface="標楷體" pitchFamily="65" charset="-120"/>
                <a:ea typeface="標楷體" pitchFamily="65" charset="-120"/>
              </a:rPr>
              <a:t>性騷擾</a:t>
            </a:r>
            <a:r>
              <a:rPr 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時該怎麼辦呢</a:t>
            </a:r>
            <a:r>
              <a:rPr 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             </a:t>
            </a:r>
            <a:endParaRPr lang="zh-TW" alt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Q14.</a:t>
            </a:r>
            <a:r>
              <a:rPr lang="zh-TW" altLang="en-US" sz="2800" dirty="0" smtClean="0">
                <a:latin typeface="標楷體" pitchFamily="65" charset="-120"/>
                <a:ea typeface="標楷體" pitchFamily="65" charset="-120"/>
              </a:rPr>
              <a:t>如果家長帶小孩去上廁所或前往哺乳室，再進來還需要再噴酒精和量體溫嗎</a:t>
            </a:r>
            <a:r>
              <a:rPr lang="en-US" sz="2800" dirty="0" smtClean="0">
                <a:latin typeface="標楷體" pitchFamily="65" charset="-120"/>
                <a:ea typeface="標楷體" pitchFamily="65" charset="-120"/>
              </a:rPr>
              <a:t>? </a:t>
            </a:r>
          </a:p>
          <a:p>
            <a:endParaRPr lang="en-US" sz="2800" dirty="0" smtClean="0">
              <a:latin typeface="標楷體" pitchFamily="65" charset="-120"/>
              <a:ea typeface="標楷體" pitchFamily="65" charset="-120"/>
            </a:endParaRPr>
          </a:p>
          <a:p>
            <a:r>
              <a:rPr lang="en-US" sz="2800" dirty="0" smtClean="0">
                <a:latin typeface="標楷體" pitchFamily="65" charset="-120"/>
                <a:ea typeface="標楷體" pitchFamily="65" charset="-120"/>
              </a:rPr>
              <a:t>Q15</a:t>
            </a:r>
            <a:r>
              <a:rPr lang="zh-TW" altLang="en-US" sz="2800" dirty="0" smtClean="0">
                <a:latin typeface="標楷體" pitchFamily="65" charset="-120"/>
                <a:ea typeface="標楷體" pitchFamily="65" charset="-120"/>
              </a:rPr>
              <a:t>如果家長詢問的事情是我不知道的，該怎麼辦呢</a:t>
            </a:r>
            <a:r>
              <a:rPr lang="en-US" altLang="zh-TW" sz="2800" dirty="0" smtClean="0">
                <a:latin typeface="標楷體" pitchFamily="65" charset="-120"/>
                <a:ea typeface="標楷體" pitchFamily="65" charset="-120"/>
              </a:rPr>
              <a:t>?</a:t>
            </a:r>
            <a:endParaRPr lang="en-US" sz="2800" dirty="0" smtClean="0">
              <a:latin typeface="標楷體" pitchFamily="65" charset="-120"/>
              <a:ea typeface="標楷體" pitchFamily="65" charset="-120"/>
            </a:endParaRPr>
          </a:p>
          <a:p>
            <a:r>
              <a:rPr lang="en-US" u="sng" dirty="0" smtClean="0"/>
              <a:t>                                                          </a:t>
            </a: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9" name="文字方塊 8"/>
          <p:cNvSpPr txBox="1"/>
          <p:nvPr/>
        </p:nvSpPr>
        <p:spPr>
          <a:xfrm>
            <a:off x="928662" y="1928802"/>
            <a:ext cx="7848872" cy="2554545"/>
          </a:xfrm>
          <a:prstGeom prst="rect">
            <a:avLst/>
          </a:prstGeom>
          <a:noFill/>
          <a:ln>
            <a:noFill/>
          </a:ln>
        </p:spPr>
        <p:txBody>
          <a:bodyPr wrap="square" rtlCol="0">
            <a:spAutoFit/>
          </a:bodyPr>
          <a:lstStyle/>
          <a:p>
            <a:pPr algn="ctr"/>
            <a:r>
              <a:rPr lang="zh-TW" altLang="en-US" sz="4000" b="1" dirty="0" smtClean="0">
                <a:latin typeface="標楷體" pitchFamily="65" charset="-120"/>
                <a:ea typeface="標楷體" pitchFamily="65" charset="-120"/>
              </a:rPr>
              <a:t>志工督導  左婉柔  社工</a:t>
            </a:r>
            <a:endParaRPr lang="en-US" altLang="zh-TW" sz="4000" b="1" dirty="0" smtClean="0">
              <a:latin typeface="標楷體" pitchFamily="65" charset="-120"/>
              <a:ea typeface="標楷體" pitchFamily="65" charset="-120"/>
            </a:endParaRPr>
          </a:p>
          <a:p>
            <a:pPr algn="ct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電話</a:t>
            </a:r>
            <a:r>
              <a:rPr lang="en-US" altLang="zh-TW" sz="4000" b="1" dirty="0" smtClean="0">
                <a:latin typeface="標楷體" pitchFamily="65" charset="-120"/>
                <a:ea typeface="標楷體" pitchFamily="65" charset="-120"/>
                <a:sym typeface="Wingdings" pitchFamily="2" charset="2"/>
              </a:rPr>
              <a:t>:</a:t>
            </a:r>
            <a:r>
              <a:rPr lang="zh-TW" altLang="en-US" sz="4000" b="1" dirty="0" smtClean="0">
                <a:latin typeface="標楷體" pitchFamily="65" charset="-120"/>
                <a:ea typeface="標楷體" pitchFamily="65" charset="-120"/>
                <a:sym typeface="Wingdings" pitchFamily="2" charset="2"/>
              </a:rPr>
              <a:t> </a:t>
            </a:r>
            <a:r>
              <a:rPr lang="en-US" altLang="zh-TW" sz="4000" b="1" dirty="0" smtClean="0">
                <a:latin typeface="標楷體" pitchFamily="65" charset="-120"/>
                <a:ea typeface="標楷體" pitchFamily="65" charset="-120"/>
                <a:sym typeface="Wingdings" pitchFamily="2" charset="2"/>
              </a:rPr>
              <a:t>(07)</a:t>
            </a:r>
            <a:r>
              <a:rPr lang="en-US" altLang="zh-TW" sz="4000" b="1" dirty="0" smtClean="0">
                <a:latin typeface="標楷體" pitchFamily="65" charset="-120"/>
                <a:ea typeface="標楷體" pitchFamily="65" charset="-120"/>
              </a:rPr>
              <a:t>380-1856#212</a:t>
            </a:r>
          </a:p>
          <a:p>
            <a:r>
              <a:rPr lang="en-US" altLang="zh-TW" sz="4000" b="1" dirty="0" smtClean="0">
                <a:latin typeface="標楷體" pitchFamily="65" charset="-120"/>
                <a:ea typeface="標楷體" pitchFamily="65" charset="-120"/>
              </a:rPr>
              <a:t>E-mail:tzrose0224@</a:t>
            </a:r>
            <a:r>
              <a:rPr lang="en-US" altLang="zh-TW" sz="4000" b="1" dirty="0" smtClean="0">
                <a:solidFill>
                  <a:prstClr val="black"/>
                </a:solidFill>
                <a:latin typeface="標楷體" pitchFamily="65" charset="-120"/>
                <a:ea typeface="標楷體" pitchFamily="65" charset="-120"/>
              </a:rPr>
              <a:t>safe.org.tw</a:t>
            </a:r>
            <a:endParaRPr lang="zh-TW" altLang="en-US" sz="4000" b="1"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214546" y="1571612"/>
            <a:ext cx="4861060" cy="1323439"/>
          </a:xfrm>
          <a:prstGeom prst="rect">
            <a:avLst/>
          </a:prstGeom>
          <a:noFill/>
        </p:spPr>
        <p:txBody>
          <a:bodyPr wrap="square" lIns="91440" tIns="45720" rIns="91440" bIns="45720">
            <a:spAutoFit/>
          </a:bodyPr>
          <a:lstStyle/>
          <a:p>
            <a:pPr algn="ctr"/>
            <a:r>
              <a:rPr lang="en-US" altLang="zh-TW"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zh-TW"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 name="Picture 7" descr="靖娟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143380"/>
            <a:ext cx="2525285" cy="2714620"/>
          </a:xfrm>
          <a:prstGeom prst="rect">
            <a:avLst/>
          </a:prstGeom>
          <a:noFill/>
          <a:ln w="9525">
            <a:noFill/>
            <a:miter lim="800000"/>
            <a:headEnd/>
            <a:tailEnd/>
          </a:ln>
        </p:spPr>
      </p:pic>
      <p:pic>
        <p:nvPicPr>
          <p:cNvPr id="13" name="Picture 2" descr="D:\婉柔\公司資料\靖娟圖片\family_illus.gifQ.gif"/>
          <p:cNvPicPr>
            <a:picLocks noChangeAspect="1" noChangeArrowheads="1"/>
          </p:cNvPicPr>
          <p:nvPr/>
        </p:nvPicPr>
        <p:blipFill>
          <a:blip r:embed="rId3" cstate="print"/>
          <a:srcRect/>
          <a:stretch>
            <a:fillRect/>
          </a:stretch>
        </p:blipFill>
        <p:spPr bwMode="auto">
          <a:xfrm>
            <a:off x="7413045" y="4286256"/>
            <a:ext cx="1730955" cy="22768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5"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sp>
        <p:nvSpPr>
          <p:cNvPr id="6" name="內容版面配置區 2"/>
          <p:cNvSpPr txBox="1">
            <a:spLocks/>
          </p:cNvSpPr>
          <p:nvPr/>
        </p:nvSpPr>
        <p:spPr>
          <a:xfrm>
            <a:off x="2285984" y="2714620"/>
            <a:ext cx="5929354" cy="161448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7200" b="1" i="0" u="none" strike="noStrike" kern="1200" cap="none" spc="0" normalizeH="0" baseline="0" noProof="0" dirty="0" smtClean="0">
                <a:ln>
                  <a:noFill/>
                </a:ln>
                <a:solidFill>
                  <a:srgbClr val="C00000"/>
                </a:solidFill>
                <a:effectLst/>
                <a:uLnTx/>
                <a:uFillTx/>
                <a:latin typeface="標楷體" pitchFamily="65" charset="-120"/>
                <a:ea typeface="標楷體" pitchFamily="65" charset="-120"/>
                <a:cs typeface="+mn-cs"/>
              </a:rPr>
              <a:t>認識遊戲館</a:t>
            </a:r>
          </a:p>
        </p:txBody>
      </p:sp>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352800"/>
            <a:ext cx="3260725" cy="3505200"/>
          </a:xfrm>
          <a:prstGeom prst="rect">
            <a:avLst/>
          </a:prstGeom>
          <a:noFill/>
          <a:ln w="9525">
            <a:noFill/>
            <a:miter lim="800000"/>
            <a:headEnd/>
            <a:tailEnd/>
          </a:ln>
        </p:spPr>
      </p:pic>
      <p:pic>
        <p:nvPicPr>
          <p:cNvPr id="8" name="Picture 2" descr="D:\婉柔\公司資料\靖娟圖片\family_illus.gifQ.gif"/>
          <p:cNvPicPr>
            <a:picLocks noChangeAspect="1" noChangeArrowheads="1"/>
          </p:cNvPicPr>
          <p:nvPr/>
        </p:nvPicPr>
        <p:blipFill>
          <a:blip r:embed="rId4" cstate="print"/>
          <a:srcRect/>
          <a:stretch>
            <a:fillRect/>
          </a:stretch>
        </p:blipFill>
        <p:spPr bwMode="auto">
          <a:xfrm>
            <a:off x="7413045" y="0"/>
            <a:ext cx="1730955" cy="22768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sp>
        <p:nvSpPr>
          <p:cNvPr id="77" name="五角星形 76"/>
          <p:cNvSpPr/>
          <p:nvPr/>
        </p:nvSpPr>
        <p:spPr>
          <a:xfrm>
            <a:off x="3500430" y="1857364"/>
            <a:ext cx="2857500" cy="2571750"/>
          </a:xfrm>
          <a:prstGeom prst="star5">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grpSp>
        <p:nvGrpSpPr>
          <p:cNvPr id="63" name="群組 25"/>
          <p:cNvGrpSpPr>
            <a:grpSpLocks/>
          </p:cNvGrpSpPr>
          <p:nvPr/>
        </p:nvGrpSpPr>
        <p:grpSpPr bwMode="auto">
          <a:xfrm>
            <a:off x="500034" y="285728"/>
            <a:ext cx="8358221" cy="5974370"/>
            <a:chOff x="356186" y="156272"/>
            <a:chExt cx="8382309" cy="6723767"/>
          </a:xfrm>
        </p:grpSpPr>
        <p:sp>
          <p:nvSpPr>
            <p:cNvPr id="65" name="Rectangle 5"/>
            <p:cNvSpPr>
              <a:spLocks noChangeArrowheads="1"/>
            </p:cNvSpPr>
            <p:nvPr/>
          </p:nvSpPr>
          <p:spPr bwMode="black">
            <a:xfrm>
              <a:off x="6732491" y="5864590"/>
              <a:ext cx="2006004" cy="380988"/>
            </a:xfrm>
            <a:prstGeom prst="rect">
              <a:avLst/>
            </a:prstGeom>
            <a:noFill/>
            <a:ln w="9525">
              <a:noFill/>
              <a:miter lim="800000"/>
              <a:headEnd/>
              <a:tailEnd/>
            </a:ln>
          </p:spPr>
          <p:txBody>
            <a:bodyPr>
              <a:spAutoFit/>
            </a:bodyPr>
            <a:lstStyle/>
            <a:p>
              <a:r>
                <a:rPr kumimoji="0" lang="zh-TW" altLang="en-US" sz="1600" b="1" dirty="0">
                  <a:solidFill>
                    <a:srgbClr val="000000"/>
                  </a:solidFill>
                  <a:latin typeface="標楷體" pitchFamily="65" charset="-120"/>
                  <a:ea typeface="標楷體" pitchFamily="65" charset="-120"/>
                </a:rPr>
                <a:t>志工培訓與管理</a:t>
              </a:r>
              <a:endParaRPr kumimoji="0" lang="en-US" altLang="zh-TW" sz="1600" b="1" dirty="0">
                <a:solidFill>
                  <a:srgbClr val="000000"/>
                </a:solidFill>
                <a:latin typeface="標楷體" pitchFamily="65" charset="-120"/>
                <a:ea typeface="標楷體" pitchFamily="65" charset="-120"/>
              </a:endParaRPr>
            </a:p>
          </p:txBody>
        </p:sp>
        <p:sp>
          <p:nvSpPr>
            <p:cNvPr id="66" name="Rectangle 7"/>
            <p:cNvSpPr>
              <a:spLocks noChangeArrowheads="1"/>
            </p:cNvSpPr>
            <p:nvPr/>
          </p:nvSpPr>
          <p:spPr bwMode="black">
            <a:xfrm>
              <a:off x="5442843" y="156272"/>
              <a:ext cx="2149307" cy="935153"/>
            </a:xfrm>
            <a:prstGeom prst="rect">
              <a:avLst/>
            </a:prstGeom>
            <a:noFill/>
            <a:ln w="9525">
              <a:noFill/>
              <a:miter lim="800000"/>
              <a:headEnd/>
              <a:tailEnd/>
            </a:ln>
          </p:spPr>
          <p:txBody>
            <a:bodyPr>
              <a:spAutoFit/>
            </a:bodyPr>
            <a:lstStyle/>
            <a:p>
              <a:r>
                <a:rPr kumimoji="0" lang="en-US" altLang="zh-TW" sz="1600" b="1" dirty="0">
                  <a:solidFill>
                    <a:srgbClr val="000000"/>
                  </a:solidFill>
                  <a:latin typeface="標楷體" pitchFamily="65" charset="-120"/>
                  <a:ea typeface="標楷體" pitchFamily="65" charset="-120"/>
                </a:rPr>
                <a:t>1.</a:t>
              </a:r>
              <a:r>
                <a:rPr kumimoji="0" lang="zh-TW" altLang="en-US" sz="1600" b="1" dirty="0">
                  <a:solidFill>
                    <a:srgbClr val="000000"/>
                  </a:solidFill>
                  <a:latin typeface="標楷體" pitchFamily="65" charset="-120"/>
                  <a:ea typeface="標楷體" pitchFamily="65" charset="-120"/>
                </a:rPr>
                <a:t>親職教育</a:t>
              </a:r>
              <a:r>
                <a:rPr lang="zh-TW" altLang="en-US" sz="1600" b="1" dirty="0">
                  <a:solidFill>
                    <a:srgbClr val="000000"/>
                  </a:solidFill>
                  <a:latin typeface="標楷體" pitchFamily="65" charset="-120"/>
                  <a:ea typeface="標楷體" pitchFamily="65" charset="-120"/>
                </a:rPr>
                <a:t>主題展示</a:t>
              </a:r>
              <a:endParaRPr kumimoji="0" lang="en-US" altLang="zh-TW" sz="1600" b="1" dirty="0">
                <a:solidFill>
                  <a:srgbClr val="000000"/>
                </a:solidFill>
                <a:latin typeface="標楷體" pitchFamily="65" charset="-120"/>
                <a:ea typeface="標楷體" pitchFamily="65" charset="-120"/>
              </a:endParaRPr>
            </a:p>
            <a:p>
              <a:r>
                <a:rPr kumimoji="0" lang="en-US" altLang="zh-TW" sz="1600" b="1" dirty="0">
                  <a:solidFill>
                    <a:srgbClr val="000000"/>
                  </a:solidFill>
                  <a:latin typeface="標楷體" pitchFamily="65" charset="-120"/>
                  <a:ea typeface="標楷體" pitchFamily="65" charset="-120"/>
                </a:rPr>
                <a:t>2.</a:t>
              </a:r>
              <a:r>
                <a:rPr kumimoji="0" lang="zh-TW" altLang="en-US" sz="1600" b="1" dirty="0">
                  <a:solidFill>
                    <a:srgbClr val="000000"/>
                  </a:solidFill>
                  <a:latin typeface="標楷體" pitchFamily="65" charset="-120"/>
                  <a:ea typeface="標楷體" pitchFamily="65" charset="-120"/>
                </a:rPr>
                <a:t>親職講座</a:t>
              </a:r>
              <a:endParaRPr kumimoji="0" lang="en-US" altLang="zh-TW" sz="1600" b="1" dirty="0">
                <a:solidFill>
                  <a:srgbClr val="000000"/>
                </a:solidFill>
                <a:latin typeface="標楷體" pitchFamily="65" charset="-120"/>
                <a:ea typeface="標楷體" pitchFamily="65" charset="-120"/>
              </a:endParaRPr>
            </a:p>
            <a:p>
              <a:r>
                <a:rPr kumimoji="0" lang="en-US" altLang="zh-TW" sz="1600" b="1" dirty="0">
                  <a:solidFill>
                    <a:srgbClr val="000000"/>
                  </a:solidFill>
                  <a:latin typeface="標楷體" pitchFamily="65" charset="-120"/>
                  <a:ea typeface="標楷體" pitchFamily="65" charset="-120"/>
                </a:rPr>
                <a:t>3.</a:t>
              </a:r>
              <a:r>
                <a:rPr kumimoji="0" lang="zh-TW" altLang="en-US" sz="1600" b="1" dirty="0">
                  <a:solidFill>
                    <a:srgbClr val="000000"/>
                  </a:solidFill>
                  <a:latin typeface="標楷體" pitchFamily="65" charset="-120"/>
                  <a:ea typeface="標楷體" pitchFamily="65" charset="-120"/>
                </a:rPr>
                <a:t>親職教育單張</a:t>
              </a:r>
            </a:p>
          </p:txBody>
        </p:sp>
        <p:sp>
          <p:nvSpPr>
            <p:cNvPr id="67" name="Oval 9"/>
            <p:cNvSpPr>
              <a:spLocks noChangeArrowheads="1"/>
            </p:cNvSpPr>
            <p:nvPr/>
          </p:nvSpPr>
          <p:spPr bwMode="gray">
            <a:xfrm>
              <a:off x="1717420" y="2085844"/>
              <a:ext cx="1576154" cy="1366771"/>
            </a:xfrm>
            <a:prstGeom prst="ellipse">
              <a:avLst/>
            </a:prstGeom>
            <a:ln/>
            <a:extLst>
              <a:ext uri="{91240B29-F687-4F45-9708-019B960494DF}"/>
            </a:extLst>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kumimoji="0" lang="zh-TW" altLang="en-US">
                <a:solidFill>
                  <a:prstClr val="black"/>
                </a:solidFill>
                <a:latin typeface="Verdana" pitchFamily="34" charset="0"/>
              </a:endParaRPr>
            </a:p>
          </p:txBody>
        </p:sp>
        <p:sp>
          <p:nvSpPr>
            <p:cNvPr id="68" name="Oval 11"/>
            <p:cNvSpPr>
              <a:spLocks noChangeArrowheads="1"/>
            </p:cNvSpPr>
            <p:nvPr/>
          </p:nvSpPr>
          <p:spPr bwMode="gray">
            <a:xfrm>
              <a:off x="2433859" y="4578209"/>
              <a:ext cx="1526800" cy="1366771"/>
            </a:xfrm>
            <a:prstGeom prst="ellipse">
              <a:avLst/>
            </a:prstGeom>
            <a:ln/>
            <a:extLst>
              <a:ext uri="{91240B29-F687-4F45-9708-019B960494DF}"/>
            </a:extLst>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endParaRPr kumimoji="0" lang="zh-TW" altLang="en-US">
                <a:solidFill>
                  <a:prstClr val="black"/>
                </a:solidFill>
                <a:latin typeface="Verdana" pitchFamily="34" charset="0"/>
              </a:endParaRPr>
            </a:p>
          </p:txBody>
        </p:sp>
        <p:sp>
          <p:nvSpPr>
            <p:cNvPr id="69" name="Oval 13"/>
            <p:cNvSpPr>
              <a:spLocks noChangeArrowheads="1"/>
            </p:cNvSpPr>
            <p:nvPr/>
          </p:nvSpPr>
          <p:spPr bwMode="gray">
            <a:xfrm>
              <a:off x="5657833" y="4578209"/>
              <a:ext cx="1526800" cy="1364985"/>
            </a:xfrm>
            <a:prstGeom prst="ellipse">
              <a:avLst/>
            </a:prstGeom>
            <a:ln/>
            <a:extLst>
              <a:ext uri="{91240B29-F687-4F45-9708-019B960494DF}"/>
            </a:extLst>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kumimoji="0" lang="zh-TW" altLang="en-US">
                <a:solidFill>
                  <a:prstClr val="black"/>
                </a:solidFill>
                <a:latin typeface="Verdana" pitchFamily="34" charset="0"/>
              </a:endParaRPr>
            </a:p>
          </p:txBody>
        </p:sp>
        <p:sp>
          <p:nvSpPr>
            <p:cNvPr id="70" name="Oval 15"/>
            <p:cNvSpPr>
              <a:spLocks noChangeArrowheads="1"/>
            </p:cNvSpPr>
            <p:nvPr/>
          </p:nvSpPr>
          <p:spPr bwMode="gray">
            <a:xfrm>
              <a:off x="3938357" y="236671"/>
              <a:ext cx="1526800" cy="1364985"/>
            </a:xfrm>
            <a:prstGeom prst="ellipse">
              <a:avLst/>
            </a:prstGeom>
            <a:ln/>
            <a:extLst>
              <a:ext uri="{91240B29-F687-4F45-9708-019B960494DF}"/>
            </a:extLst>
          </p:spPr>
          <p:style>
            <a:lnRef idx="1">
              <a:schemeClr val="accent5"/>
            </a:lnRef>
            <a:fillRef idx="2">
              <a:schemeClr val="accent5"/>
            </a:fillRef>
            <a:effectRef idx="1">
              <a:schemeClr val="accent5"/>
            </a:effectRef>
            <a:fontRef idx="minor">
              <a:schemeClr val="dk1"/>
            </a:fontRef>
          </p:style>
          <p:txBody>
            <a:bodyPr wrap="none" anchor="ctr"/>
            <a:lstStyle/>
            <a:p>
              <a:pPr fontAlgn="auto">
                <a:spcBef>
                  <a:spcPts val="0"/>
                </a:spcBef>
                <a:spcAft>
                  <a:spcPts val="0"/>
                </a:spcAft>
                <a:defRPr/>
              </a:pPr>
              <a:endParaRPr kumimoji="0" lang="zh-TW" altLang="en-US">
                <a:solidFill>
                  <a:prstClr val="black"/>
                </a:solidFill>
                <a:latin typeface="Verdana" pitchFamily="34" charset="0"/>
              </a:endParaRPr>
            </a:p>
          </p:txBody>
        </p:sp>
        <p:sp>
          <p:nvSpPr>
            <p:cNvPr id="71" name="Text Box 49"/>
            <p:cNvSpPr txBox="1">
              <a:spLocks noChangeArrowheads="1"/>
            </p:cNvSpPr>
            <p:nvPr/>
          </p:nvSpPr>
          <p:spPr bwMode="auto">
            <a:xfrm>
              <a:off x="3971494" y="558187"/>
              <a:ext cx="1212687" cy="380946"/>
            </a:xfrm>
            <a:prstGeom prst="rect">
              <a:avLst/>
            </a:prstGeom>
            <a:noFill/>
            <a:ln w="9525">
              <a:noFill/>
              <a:miter lim="800000"/>
              <a:headEnd/>
              <a:tailEnd/>
            </a:ln>
          </p:spPr>
          <p:txBody>
            <a:bodyPr>
              <a:spAutoFit/>
            </a:bodyPr>
            <a:lstStyle/>
            <a:p>
              <a:pPr algn="ctr">
                <a:spcBef>
                  <a:spcPct val="50000"/>
                </a:spcBef>
              </a:pPr>
              <a:endParaRPr kumimoji="0" lang="en-US" altLang="zh-TW" sz="1600" b="1">
                <a:solidFill>
                  <a:srgbClr val="1C1C1C"/>
                </a:solidFill>
                <a:latin typeface="Verdana" pitchFamily="34" charset="0"/>
              </a:endParaRPr>
            </a:p>
          </p:txBody>
        </p:sp>
        <p:sp>
          <p:nvSpPr>
            <p:cNvPr id="72" name="Text Box 50"/>
            <p:cNvSpPr txBox="1">
              <a:spLocks noChangeArrowheads="1"/>
            </p:cNvSpPr>
            <p:nvPr/>
          </p:nvSpPr>
          <p:spPr bwMode="auto">
            <a:xfrm>
              <a:off x="2648790" y="4899804"/>
              <a:ext cx="1082675" cy="657997"/>
            </a:xfrm>
            <a:prstGeom prst="rect">
              <a:avLst/>
            </a:prstGeom>
            <a:noFill/>
            <a:ln w="9525">
              <a:noFill/>
              <a:miter lim="800000"/>
              <a:headEnd/>
              <a:tailEnd/>
            </a:ln>
          </p:spPr>
          <p:txBody>
            <a:bodyPr>
              <a:spAutoFit/>
            </a:bodyPr>
            <a:lstStyle/>
            <a:p>
              <a:pPr algn="ctr">
                <a:spcBef>
                  <a:spcPct val="50000"/>
                </a:spcBef>
              </a:pPr>
              <a:r>
                <a:rPr kumimoji="0" lang="zh-TW" altLang="en-US" sz="1600" b="1" dirty="0">
                  <a:solidFill>
                    <a:srgbClr val="1C1C1C"/>
                  </a:solidFill>
                  <a:latin typeface="標楷體" pitchFamily="65" charset="-120"/>
                  <a:ea typeface="標楷體" pitchFamily="65" charset="-120"/>
                </a:rPr>
                <a:t>親子互動成長服務</a:t>
              </a:r>
              <a:endParaRPr kumimoji="0" lang="en-US" altLang="zh-TW" sz="1600" b="1" dirty="0">
                <a:solidFill>
                  <a:srgbClr val="1C1C1C"/>
                </a:solidFill>
                <a:latin typeface="標楷體" pitchFamily="65" charset="-120"/>
                <a:ea typeface="標楷體" pitchFamily="65" charset="-120"/>
              </a:endParaRPr>
            </a:p>
          </p:txBody>
        </p:sp>
        <p:sp>
          <p:nvSpPr>
            <p:cNvPr id="73" name="Text Box 52"/>
            <p:cNvSpPr txBox="1">
              <a:spLocks noChangeArrowheads="1"/>
            </p:cNvSpPr>
            <p:nvPr/>
          </p:nvSpPr>
          <p:spPr bwMode="auto">
            <a:xfrm>
              <a:off x="3866736" y="3372226"/>
              <a:ext cx="1858845" cy="415623"/>
            </a:xfrm>
            <a:prstGeom prst="rect">
              <a:avLst/>
            </a:prstGeom>
            <a:noFill/>
            <a:ln w="9525">
              <a:noFill/>
              <a:miter lim="800000"/>
              <a:headEnd/>
              <a:tailEnd/>
            </a:ln>
          </p:spPr>
          <p:txBody>
            <a:bodyPr>
              <a:spAutoFit/>
            </a:bodyPr>
            <a:lstStyle/>
            <a:p>
              <a:pPr algn="ctr" eaLnBrk="0" hangingPunct="0"/>
              <a:r>
                <a:rPr kumimoji="0" lang="zh-TW" altLang="en-US" b="1" dirty="0">
                  <a:solidFill>
                    <a:srgbClr val="000000"/>
                  </a:solidFill>
                  <a:latin typeface="標楷體" pitchFamily="65" charset="-120"/>
                  <a:ea typeface="標楷體" pitchFamily="65" charset="-120"/>
                </a:rPr>
                <a:t>三民幼兒遊戲館</a:t>
              </a:r>
              <a:endParaRPr kumimoji="0" lang="en-US" altLang="zh-TW" b="1" dirty="0">
                <a:solidFill>
                  <a:srgbClr val="000000"/>
                </a:solidFill>
                <a:latin typeface="標楷體" pitchFamily="65" charset="-120"/>
                <a:ea typeface="標楷體" pitchFamily="65" charset="-120"/>
              </a:endParaRPr>
            </a:p>
          </p:txBody>
        </p:sp>
        <p:sp>
          <p:nvSpPr>
            <p:cNvPr id="74" name="Rectangle 4"/>
            <p:cNvSpPr>
              <a:spLocks noChangeArrowheads="1"/>
            </p:cNvSpPr>
            <p:nvPr/>
          </p:nvSpPr>
          <p:spPr bwMode="black">
            <a:xfrm>
              <a:off x="1860707" y="2568238"/>
              <a:ext cx="1361217" cy="415577"/>
            </a:xfrm>
            <a:prstGeom prst="rect">
              <a:avLst/>
            </a:prstGeom>
            <a:noFill/>
            <a:ln w="9525">
              <a:noFill/>
              <a:miter lim="800000"/>
              <a:headEnd/>
              <a:tailEnd/>
            </a:ln>
          </p:spPr>
          <p:txBody>
            <a:bodyPr>
              <a:spAutoFit/>
            </a:bodyPr>
            <a:lstStyle/>
            <a:p>
              <a:pPr algn="ctr"/>
              <a:r>
                <a:rPr kumimoji="0" lang="zh-TW" altLang="en-US" b="1" dirty="0">
                  <a:solidFill>
                    <a:srgbClr val="000000"/>
                  </a:solidFill>
                  <a:latin typeface="標楷體" pitchFamily="65" charset="-120"/>
                  <a:ea typeface="標楷體" pitchFamily="65" charset="-120"/>
                </a:rPr>
                <a:t>營運與管理</a:t>
              </a:r>
              <a:endParaRPr kumimoji="0" lang="en-US" altLang="zh-TW" b="1" dirty="0">
                <a:solidFill>
                  <a:srgbClr val="000000"/>
                </a:solidFill>
                <a:latin typeface="標楷體" pitchFamily="65" charset="-120"/>
                <a:ea typeface="標楷體" pitchFamily="65" charset="-120"/>
              </a:endParaRPr>
            </a:p>
          </p:txBody>
        </p:sp>
        <p:sp>
          <p:nvSpPr>
            <p:cNvPr id="75" name="Rectangle 7"/>
            <p:cNvSpPr>
              <a:spLocks noChangeArrowheads="1"/>
            </p:cNvSpPr>
            <p:nvPr/>
          </p:nvSpPr>
          <p:spPr bwMode="black">
            <a:xfrm>
              <a:off x="356186" y="2005446"/>
              <a:ext cx="1361217" cy="935049"/>
            </a:xfrm>
            <a:prstGeom prst="rect">
              <a:avLst/>
            </a:prstGeom>
            <a:noFill/>
            <a:ln w="9525">
              <a:noFill/>
              <a:miter lim="800000"/>
              <a:headEnd/>
              <a:tailEnd/>
            </a:ln>
          </p:spPr>
          <p:txBody>
            <a:bodyPr>
              <a:spAutoFit/>
            </a:bodyPr>
            <a:lstStyle/>
            <a:p>
              <a:r>
                <a:rPr kumimoji="0" lang="en-US" altLang="zh-TW" sz="1600" b="1" dirty="0">
                  <a:solidFill>
                    <a:srgbClr val="000000"/>
                  </a:solidFill>
                  <a:latin typeface="標楷體" pitchFamily="65" charset="-120"/>
                  <a:ea typeface="標楷體" pitchFamily="65" charset="-120"/>
                </a:rPr>
                <a:t>1.</a:t>
              </a:r>
              <a:r>
                <a:rPr kumimoji="0" lang="zh-TW" altLang="en-US" sz="1600" b="1" dirty="0">
                  <a:solidFill>
                    <a:srgbClr val="000000"/>
                  </a:solidFill>
                  <a:latin typeface="標楷體" pitchFamily="65" charset="-120"/>
                  <a:ea typeface="標楷體" pitchFamily="65" charset="-120"/>
                </a:rPr>
                <a:t>空間開放</a:t>
              </a:r>
              <a:endParaRPr kumimoji="0" lang="en-US" altLang="zh-TW" sz="1600" b="1" dirty="0">
                <a:solidFill>
                  <a:srgbClr val="000000"/>
                </a:solidFill>
                <a:latin typeface="標楷體" pitchFamily="65" charset="-120"/>
                <a:ea typeface="標楷體" pitchFamily="65" charset="-120"/>
              </a:endParaRPr>
            </a:p>
            <a:p>
              <a:r>
                <a:rPr kumimoji="0" lang="en-US" altLang="zh-TW" sz="1600" b="1" dirty="0">
                  <a:solidFill>
                    <a:srgbClr val="000000"/>
                  </a:solidFill>
                  <a:latin typeface="標楷體" pitchFamily="65" charset="-120"/>
                  <a:ea typeface="標楷體" pitchFamily="65" charset="-120"/>
                </a:rPr>
                <a:t>2.</a:t>
              </a:r>
              <a:r>
                <a:rPr kumimoji="0" lang="zh-TW" altLang="en-US" sz="1600" b="1" dirty="0">
                  <a:solidFill>
                    <a:srgbClr val="000000"/>
                  </a:solidFill>
                  <a:latin typeface="標楷體" pitchFamily="65" charset="-120"/>
                  <a:ea typeface="標楷體" pitchFamily="65" charset="-120"/>
                </a:rPr>
                <a:t>行銷活動</a:t>
              </a:r>
              <a:endParaRPr kumimoji="0" lang="en-US" altLang="zh-TW" sz="1600" b="1" dirty="0">
                <a:solidFill>
                  <a:srgbClr val="000000"/>
                </a:solidFill>
                <a:latin typeface="標楷體" pitchFamily="65" charset="-120"/>
                <a:ea typeface="標楷體" pitchFamily="65" charset="-120"/>
              </a:endParaRPr>
            </a:p>
            <a:p>
              <a:r>
                <a:rPr kumimoji="0" lang="en-US" altLang="zh-TW" sz="1600" b="1" dirty="0">
                  <a:solidFill>
                    <a:srgbClr val="000000"/>
                  </a:solidFill>
                  <a:latin typeface="標楷體" pitchFamily="65" charset="-120"/>
                  <a:ea typeface="標楷體" pitchFamily="65" charset="-120"/>
                </a:rPr>
                <a:t>3.</a:t>
              </a:r>
              <a:r>
                <a:rPr kumimoji="0" lang="zh-TW" altLang="en-US" sz="1600" b="1" dirty="0">
                  <a:solidFill>
                    <a:srgbClr val="000000"/>
                  </a:solidFill>
                  <a:latin typeface="標楷體" pitchFamily="65" charset="-120"/>
                  <a:ea typeface="標楷體" pitchFamily="65" charset="-120"/>
                </a:rPr>
                <a:t>社區活動</a:t>
              </a:r>
              <a:endParaRPr kumimoji="0" lang="en-US" altLang="zh-TW" sz="1600" b="1" dirty="0">
                <a:solidFill>
                  <a:srgbClr val="000000"/>
                </a:solidFill>
                <a:latin typeface="標楷體" pitchFamily="65" charset="-120"/>
                <a:ea typeface="標楷體" pitchFamily="65" charset="-120"/>
              </a:endParaRPr>
            </a:p>
          </p:txBody>
        </p:sp>
        <p:sp>
          <p:nvSpPr>
            <p:cNvPr id="76" name="Rectangle 5"/>
            <p:cNvSpPr>
              <a:spLocks noChangeArrowheads="1"/>
            </p:cNvSpPr>
            <p:nvPr/>
          </p:nvSpPr>
          <p:spPr bwMode="black">
            <a:xfrm>
              <a:off x="1717420" y="5944990"/>
              <a:ext cx="2077646" cy="935049"/>
            </a:xfrm>
            <a:prstGeom prst="rect">
              <a:avLst/>
            </a:prstGeom>
            <a:noFill/>
            <a:ln w="9525">
              <a:noFill/>
              <a:miter lim="800000"/>
              <a:headEnd/>
              <a:tailEnd/>
            </a:ln>
          </p:spPr>
          <p:txBody>
            <a:bodyPr>
              <a:spAutoFit/>
            </a:bodyPr>
            <a:lstStyle/>
            <a:p>
              <a:r>
                <a:rPr kumimoji="0" lang="en-US" altLang="zh-TW" sz="1600" b="1" dirty="0">
                  <a:solidFill>
                    <a:srgbClr val="000000"/>
                  </a:solidFill>
                  <a:latin typeface="標楷體" pitchFamily="65" charset="-120"/>
                  <a:ea typeface="標楷體" pitchFamily="65" charset="-120"/>
                </a:rPr>
                <a:t>1.</a:t>
              </a:r>
              <a:r>
                <a:rPr kumimoji="0" lang="zh-TW" altLang="en-US" sz="1600" b="1" dirty="0">
                  <a:solidFill>
                    <a:srgbClr val="000000"/>
                  </a:solidFill>
                  <a:latin typeface="標楷體" pitchFamily="65" charset="-120"/>
                  <a:ea typeface="標楷體" pitchFamily="65" charset="-120"/>
                </a:rPr>
                <a:t>體適能活動</a:t>
              </a:r>
              <a:endParaRPr kumimoji="0" lang="en-US" altLang="zh-TW" sz="1600" b="1" dirty="0">
                <a:solidFill>
                  <a:srgbClr val="000000"/>
                </a:solidFill>
                <a:latin typeface="標楷體" pitchFamily="65" charset="-120"/>
                <a:ea typeface="標楷體" pitchFamily="65" charset="-120"/>
              </a:endParaRPr>
            </a:p>
            <a:p>
              <a:r>
                <a:rPr kumimoji="0" lang="en-US" altLang="zh-TW" sz="1600" b="1" dirty="0">
                  <a:solidFill>
                    <a:srgbClr val="000000"/>
                  </a:solidFill>
                  <a:latin typeface="標楷體" pitchFamily="65" charset="-120"/>
                  <a:ea typeface="標楷體" pitchFamily="65" charset="-120"/>
                </a:rPr>
                <a:t>2.</a:t>
              </a:r>
              <a:r>
                <a:rPr kumimoji="0" lang="zh-TW" altLang="en-US" sz="1600" b="1" dirty="0">
                  <a:solidFill>
                    <a:srgbClr val="000000"/>
                  </a:solidFill>
                  <a:latin typeface="標楷體" pitchFamily="65" charset="-120"/>
                  <a:ea typeface="標楷體" pitchFamily="65" charset="-120"/>
                </a:rPr>
                <a:t>兒童發展篩檢活動</a:t>
              </a:r>
              <a:endParaRPr kumimoji="0" lang="en-US" altLang="zh-TW" sz="1600" b="1" dirty="0">
                <a:solidFill>
                  <a:srgbClr val="000000"/>
                </a:solidFill>
                <a:latin typeface="標楷體" pitchFamily="65" charset="-120"/>
                <a:ea typeface="標楷體" pitchFamily="65" charset="-120"/>
              </a:endParaRPr>
            </a:p>
            <a:p>
              <a:r>
                <a:rPr kumimoji="0" lang="en-US" altLang="zh-TW" sz="1600" b="1" dirty="0">
                  <a:solidFill>
                    <a:srgbClr val="000000"/>
                  </a:solidFill>
                  <a:latin typeface="標楷體" pitchFamily="65" charset="-120"/>
                  <a:ea typeface="標楷體" pitchFamily="65" charset="-120"/>
                </a:rPr>
                <a:t>3.</a:t>
              </a:r>
              <a:r>
                <a:rPr kumimoji="0" lang="zh-TW" altLang="en-US" sz="1600" b="1" dirty="0">
                  <a:solidFill>
                    <a:srgbClr val="000000"/>
                  </a:solidFill>
                  <a:latin typeface="標楷體" pitchFamily="65" charset="-120"/>
                  <a:ea typeface="標楷體" pitchFamily="65" charset="-120"/>
                </a:rPr>
                <a:t>親子</a:t>
              </a:r>
              <a:r>
                <a:rPr kumimoji="0" lang="en-US" altLang="zh-TW" sz="1600" b="1" dirty="0">
                  <a:solidFill>
                    <a:srgbClr val="000000"/>
                  </a:solidFill>
                  <a:latin typeface="標楷體" pitchFamily="65" charset="-120"/>
                  <a:ea typeface="標楷體" pitchFamily="65" charset="-120"/>
                </a:rPr>
                <a:t>DIY</a:t>
              </a:r>
              <a:r>
                <a:rPr kumimoji="0" lang="zh-TW" altLang="en-US" sz="1600" b="1" dirty="0">
                  <a:solidFill>
                    <a:srgbClr val="000000"/>
                  </a:solidFill>
                  <a:latin typeface="標楷體" pitchFamily="65" charset="-120"/>
                  <a:ea typeface="標楷體" pitchFamily="65" charset="-120"/>
                </a:rPr>
                <a:t>體驗課程</a:t>
              </a:r>
              <a:endParaRPr kumimoji="0" lang="en-US" altLang="zh-TW" sz="1600" b="1" dirty="0">
                <a:solidFill>
                  <a:srgbClr val="000000"/>
                </a:solidFill>
                <a:latin typeface="標楷體" pitchFamily="65" charset="-120"/>
                <a:ea typeface="標楷體" pitchFamily="65" charset="-120"/>
              </a:endParaRPr>
            </a:p>
          </p:txBody>
        </p:sp>
      </p:grpSp>
      <p:sp>
        <p:nvSpPr>
          <p:cNvPr id="64" name="Text Box 50"/>
          <p:cNvSpPr txBox="1">
            <a:spLocks noChangeArrowheads="1"/>
          </p:cNvSpPr>
          <p:nvPr/>
        </p:nvSpPr>
        <p:spPr bwMode="auto">
          <a:xfrm>
            <a:off x="4286223" y="571478"/>
            <a:ext cx="1214438" cy="708025"/>
          </a:xfrm>
          <a:prstGeom prst="rect">
            <a:avLst/>
          </a:prstGeom>
          <a:noFill/>
          <a:ln w="9525">
            <a:noFill/>
            <a:miter lim="800000"/>
            <a:headEnd/>
            <a:tailEnd/>
          </a:ln>
        </p:spPr>
        <p:txBody>
          <a:bodyPr>
            <a:spAutoFit/>
          </a:bodyPr>
          <a:lstStyle/>
          <a:p>
            <a:pPr algn="ctr">
              <a:spcBef>
                <a:spcPct val="50000"/>
              </a:spcBef>
            </a:pPr>
            <a:r>
              <a:rPr kumimoji="0" lang="zh-TW" altLang="en-US" sz="1600" b="1" dirty="0">
                <a:solidFill>
                  <a:srgbClr val="1C1C1C"/>
                </a:solidFill>
                <a:latin typeface="標楷體" pitchFamily="65" charset="-120"/>
                <a:ea typeface="標楷體" pitchFamily="65" charset="-120"/>
              </a:rPr>
              <a:t>親職教養</a:t>
            </a:r>
            <a:endParaRPr kumimoji="0" lang="en-US" altLang="zh-TW" sz="1600" b="1" dirty="0">
              <a:solidFill>
                <a:srgbClr val="1C1C1C"/>
              </a:solidFill>
              <a:latin typeface="標楷體" pitchFamily="65" charset="-120"/>
              <a:ea typeface="標楷體" pitchFamily="65" charset="-120"/>
            </a:endParaRPr>
          </a:p>
          <a:p>
            <a:pPr algn="ctr">
              <a:spcBef>
                <a:spcPct val="50000"/>
              </a:spcBef>
            </a:pPr>
            <a:r>
              <a:rPr kumimoji="0" lang="zh-TW" altLang="en-US" sz="1600" b="1" dirty="0">
                <a:solidFill>
                  <a:srgbClr val="1C1C1C"/>
                </a:solidFill>
                <a:latin typeface="標楷體" pitchFamily="65" charset="-120"/>
                <a:ea typeface="標楷體" pitchFamily="65" charset="-120"/>
              </a:rPr>
              <a:t>支持性服務</a:t>
            </a:r>
            <a:endParaRPr kumimoji="0" lang="en-US" altLang="zh-TW" sz="1600" b="1" dirty="0">
              <a:solidFill>
                <a:srgbClr val="1C1C1C"/>
              </a:solidFill>
              <a:latin typeface="標楷體" pitchFamily="65" charset="-120"/>
              <a:ea typeface="標楷體" pitchFamily="65" charset="-120"/>
            </a:endParaRPr>
          </a:p>
        </p:txBody>
      </p:sp>
      <p:grpSp>
        <p:nvGrpSpPr>
          <p:cNvPr id="58" name="群組 22"/>
          <p:cNvGrpSpPr/>
          <p:nvPr/>
        </p:nvGrpSpPr>
        <p:grpSpPr>
          <a:xfrm>
            <a:off x="6286512" y="2000240"/>
            <a:ext cx="1522412" cy="1212850"/>
            <a:chOff x="5786438" y="2214563"/>
            <a:chExt cx="1522412" cy="1212850"/>
          </a:xfrm>
        </p:grpSpPr>
        <p:sp>
          <p:nvSpPr>
            <p:cNvPr id="61" name="Oval 13"/>
            <p:cNvSpPr>
              <a:spLocks noChangeArrowheads="1"/>
            </p:cNvSpPr>
            <p:nvPr/>
          </p:nvSpPr>
          <p:spPr bwMode="gray">
            <a:xfrm>
              <a:off x="5786438" y="2214563"/>
              <a:ext cx="1522412" cy="1212850"/>
            </a:xfrm>
            <a:prstGeom prst="ellipse">
              <a:avLst/>
            </a:prstGeom>
            <a:ln/>
            <a:extLst>
              <a:ext uri="{91240B29-F687-4F45-9708-019B960494DF}"/>
            </a:extLst>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endParaRPr kumimoji="0" lang="zh-TW" altLang="en-US">
                <a:solidFill>
                  <a:prstClr val="black"/>
                </a:solidFill>
                <a:latin typeface="Verdana" pitchFamily="34" charset="0"/>
              </a:endParaRPr>
            </a:p>
          </p:txBody>
        </p:sp>
        <p:sp>
          <p:nvSpPr>
            <p:cNvPr id="62" name="Text Box 50"/>
            <p:cNvSpPr txBox="1">
              <a:spLocks noChangeArrowheads="1"/>
            </p:cNvSpPr>
            <p:nvPr/>
          </p:nvSpPr>
          <p:spPr bwMode="auto">
            <a:xfrm>
              <a:off x="6000750" y="2571750"/>
              <a:ext cx="1079500" cy="584200"/>
            </a:xfrm>
            <a:prstGeom prst="rect">
              <a:avLst/>
            </a:prstGeom>
            <a:noFill/>
            <a:ln w="9525">
              <a:noFill/>
              <a:miter lim="800000"/>
              <a:headEnd/>
              <a:tailEnd/>
            </a:ln>
          </p:spPr>
          <p:txBody>
            <a:bodyPr>
              <a:spAutoFit/>
            </a:bodyPr>
            <a:lstStyle/>
            <a:p>
              <a:pPr algn="ctr">
                <a:spcBef>
                  <a:spcPct val="50000"/>
                </a:spcBef>
              </a:pPr>
              <a:r>
                <a:rPr kumimoji="0" lang="zh-TW" altLang="en-US" sz="1600" b="1">
                  <a:solidFill>
                    <a:srgbClr val="1C1C1C"/>
                  </a:solidFill>
                  <a:latin typeface="標楷體" pitchFamily="65" charset="-120"/>
                  <a:ea typeface="標楷體" pitchFamily="65" charset="-120"/>
                </a:rPr>
                <a:t>兒童安全教育宣導</a:t>
              </a:r>
              <a:endParaRPr kumimoji="0" lang="en-US" altLang="zh-TW" sz="1600" b="1">
                <a:solidFill>
                  <a:srgbClr val="1C1C1C"/>
                </a:solidFill>
                <a:latin typeface="標楷體" pitchFamily="65" charset="-120"/>
                <a:ea typeface="標楷體" pitchFamily="65" charset="-120"/>
              </a:endParaRPr>
            </a:p>
          </p:txBody>
        </p:sp>
      </p:grpSp>
      <p:sp>
        <p:nvSpPr>
          <p:cNvPr id="59" name="Text Box 50"/>
          <p:cNvSpPr txBox="1">
            <a:spLocks noChangeArrowheads="1"/>
          </p:cNvSpPr>
          <p:nvPr/>
        </p:nvSpPr>
        <p:spPr bwMode="auto">
          <a:xfrm>
            <a:off x="6000760" y="4500570"/>
            <a:ext cx="1214437" cy="584200"/>
          </a:xfrm>
          <a:prstGeom prst="rect">
            <a:avLst/>
          </a:prstGeom>
          <a:noFill/>
          <a:ln w="9525">
            <a:noFill/>
            <a:miter lim="800000"/>
            <a:headEnd/>
            <a:tailEnd/>
          </a:ln>
        </p:spPr>
        <p:txBody>
          <a:bodyPr>
            <a:spAutoFit/>
          </a:bodyPr>
          <a:lstStyle/>
          <a:p>
            <a:pPr algn="ctr">
              <a:spcBef>
                <a:spcPct val="50000"/>
              </a:spcBef>
            </a:pPr>
            <a:r>
              <a:rPr kumimoji="0" lang="zh-TW" altLang="en-US" sz="1600" b="1" dirty="0">
                <a:solidFill>
                  <a:srgbClr val="1C1C1C"/>
                </a:solidFill>
                <a:latin typeface="標楷體" pitchFamily="65" charset="-120"/>
                <a:ea typeface="標楷體" pitchFamily="65" charset="-120"/>
              </a:rPr>
              <a:t>志工招募、培訓與管理</a:t>
            </a:r>
            <a:endParaRPr kumimoji="0" lang="en-US" altLang="zh-TW" sz="1600" b="1" dirty="0">
              <a:solidFill>
                <a:srgbClr val="1C1C1C"/>
              </a:solidFill>
              <a:latin typeface="標楷體" pitchFamily="65" charset="-120"/>
              <a:ea typeface="標楷體" pitchFamily="65" charset="-120"/>
            </a:endParaRPr>
          </a:p>
        </p:txBody>
      </p:sp>
      <p:sp>
        <p:nvSpPr>
          <p:cNvPr id="60" name="Rectangle 7"/>
          <p:cNvSpPr>
            <a:spLocks noChangeArrowheads="1"/>
          </p:cNvSpPr>
          <p:nvPr/>
        </p:nvSpPr>
        <p:spPr bwMode="black">
          <a:xfrm>
            <a:off x="7000875" y="3286105"/>
            <a:ext cx="2143125" cy="584200"/>
          </a:xfrm>
          <a:prstGeom prst="rect">
            <a:avLst/>
          </a:prstGeom>
          <a:noFill/>
          <a:ln w="9525">
            <a:noFill/>
            <a:miter lim="800000"/>
            <a:headEnd/>
            <a:tailEnd/>
          </a:ln>
        </p:spPr>
        <p:txBody>
          <a:bodyPr>
            <a:spAutoFit/>
          </a:bodyPr>
          <a:lstStyle/>
          <a:p>
            <a:r>
              <a:rPr kumimoji="0" lang="en-US" altLang="zh-TW" sz="1600" b="1" dirty="0">
                <a:solidFill>
                  <a:srgbClr val="000000"/>
                </a:solidFill>
                <a:latin typeface="標楷體" pitchFamily="65" charset="-120"/>
                <a:ea typeface="標楷體" pitchFamily="65" charset="-120"/>
              </a:rPr>
              <a:t>1.</a:t>
            </a:r>
            <a:r>
              <a:rPr kumimoji="0" lang="zh-TW" altLang="en-US" sz="1600" b="1" dirty="0">
                <a:solidFill>
                  <a:srgbClr val="000000"/>
                </a:solidFill>
                <a:latin typeface="標楷體" pitchFamily="65" charset="-120"/>
                <a:ea typeface="標楷體" pitchFamily="65" charset="-120"/>
              </a:rPr>
              <a:t>安全主題展示</a:t>
            </a:r>
            <a:endParaRPr kumimoji="0" lang="en-US" altLang="zh-TW" sz="1600" b="1" dirty="0">
              <a:solidFill>
                <a:srgbClr val="000000"/>
              </a:solidFill>
              <a:latin typeface="標楷體" pitchFamily="65" charset="-120"/>
              <a:ea typeface="標楷體" pitchFamily="65" charset="-120"/>
            </a:endParaRPr>
          </a:p>
          <a:p>
            <a:r>
              <a:rPr kumimoji="0" lang="en-US" altLang="zh-TW" sz="1600" b="1" dirty="0">
                <a:solidFill>
                  <a:srgbClr val="000000"/>
                </a:solidFill>
                <a:latin typeface="標楷體" pitchFamily="65" charset="-120"/>
                <a:ea typeface="標楷體" pitchFamily="65" charset="-120"/>
              </a:rPr>
              <a:t>2.</a:t>
            </a:r>
            <a:r>
              <a:rPr kumimoji="0" lang="zh-TW" altLang="en-US" sz="1600" b="1" dirty="0">
                <a:solidFill>
                  <a:srgbClr val="000000"/>
                </a:solidFill>
                <a:latin typeface="標楷體" pitchFamily="65" charset="-120"/>
                <a:ea typeface="標楷體" pitchFamily="65" charset="-120"/>
              </a:rPr>
              <a:t>安全教育闖關活動</a:t>
            </a:r>
            <a:endParaRPr kumimoji="0" lang="en-US" altLang="zh-TW" sz="1600" b="1" dirty="0">
              <a:solidFill>
                <a:srgbClr val="000000"/>
              </a:solidFill>
              <a:latin typeface="標楷體" pitchFamily="65" charset="-120"/>
              <a:ea typeface="標楷體" pitchFamily="65"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8" name="內容版面配置區 7"/>
          <p:cNvGraphicFramePr>
            <a:graphicFrameLocks noGrp="1"/>
          </p:cNvGraphicFramePr>
          <p:nvPr>
            <p:ph sz="quarter" idx="1"/>
          </p:nvPr>
        </p:nvGraphicFramePr>
        <p:xfrm>
          <a:off x="914400" y="1447800"/>
          <a:ext cx="7772400" cy="148336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r>
            </a:tbl>
          </a:graphicData>
        </a:graphic>
      </p:graphicFrame>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5"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
        <p:nvSpPr>
          <p:cNvPr id="7" name="標題 9"/>
          <p:cNvSpPr txBox="1">
            <a:spLocks/>
          </p:cNvSpPr>
          <p:nvPr/>
        </p:nvSpPr>
        <p:spPr>
          <a:xfrm>
            <a:off x="3428992" y="642918"/>
            <a:ext cx="2428875" cy="708025"/>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dirty="0" smtClean="0">
                <a:ln>
                  <a:noFill/>
                </a:ln>
                <a:solidFill>
                  <a:srgbClr val="6600CC"/>
                </a:solidFill>
                <a:effectLst/>
                <a:uLnTx/>
                <a:uFillTx/>
                <a:latin typeface="標楷體" pitchFamily="65" charset="-120"/>
                <a:ea typeface="標楷體" pitchFamily="65" charset="-120"/>
                <a:cs typeface="+mj-cs"/>
              </a:rPr>
              <a:t>開放時段</a:t>
            </a:r>
            <a:endParaRPr kumimoji="0" lang="zh-TW" altLang="en-US" sz="4000" b="0" i="0" u="none" strike="noStrike" kern="1200" cap="none" spc="0" normalizeH="0" baseline="0" noProof="0" dirty="0">
              <a:ln>
                <a:noFill/>
              </a:ln>
              <a:solidFill>
                <a:srgbClr val="6600CC"/>
              </a:solidFill>
              <a:effectLst/>
              <a:uLnTx/>
              <a:uFillTx/>
              <a:latin typeface="標楷體" pitchFamily="65" charset="-120"/>
              <a:ea typeface="標楷體" pitchFamily="65" charset="-120"/>
              <a:cs typeface="+mj-cs"/>
            </a:endParaRPr>
          </a:p>
        </p:txBody>
      </p:sp>
      <p:graphicFrame>
        <p:nvGraphicFramePr>
          <p:cNvPr id="9" name="表格 8"/>
          <p:cNvGraphicFramePr>
            <a:graphicFrameLocks noGrp="1"/>
          </p:cNvGraphicFramePr>
          <p:nvPr/>
        </p:nvGraphicFramePr>
        <p:xfrm>
          <a:off x="1643042" y="1357298"/>
          <a:ext cx="6096000" cy="3662680"/>
        </p:xfrm>
        <a:graphic>
          <a:graphicData uri="http://schemas.openxmlformats.org/drawingml/2006/table">
            <a:tbl>
              <a:tblPr firstRow="1" bandRow="1">
                <a:tableStyleId>{5C22544A-7EE6-4342-B048-85BDC9FD1C3A}</a:tableStyleId>
              </a:tblPr>
              <a:tblGrid>
                <a:gridCol w="2190744"/>
                <a:gridCol w="1785950"/>
                <a:gridCol w="2119306"/>
              </a:tblGrid>
              <a:tr h="370840">
                <a:tc>
                  <a:txBody>
                    <a:bodyPr/>
                    <a:lstStyle/>
                    <a:p>
                      <a:pPr algn="ctr"/>
                      <a:r>
                        <a:rPr lang="zh-TW" altLang="en-US" dirty="0" smtClean="0">
                          <a:latin typeface="標楷體" pitchFamily="65" charset="-120"/>
                          <a:ea typeface="標楷體" pitchFamily="65" charset="-120"/>
                        </a:rPr>
                        <a:t>時間</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對象</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備註</a:t>
                      </a:r>
                      <a:endParaRPr lang="zh-TW" altLang="en-US" dirty="0">
                        <a:latin typeface="標楷體" pitchFamily="65" charset="-120"/>
                        <a:ea typeface="標楷體" pitchFamily="65" charset="-120"/>
                      </a:endParaRPr>
                    </a:p>
                  </a:txBody>
                  <a:tcPr/>
                </a:tc>
              </a:tr>
              <a:tr h="370840">
                <a:tc>
                  <a:txBody>
                    <a:bodyPr/>
                    <a:lstStyle/>
                    <a:p>
                      <a:pPr algn="ctr"/>
                      <a:r>
                        <a:rPr lang="zh-TW" altLang="en-US" sz="1800" dirty="0" smtClean="0">
                          <a:latin typeface="標楷體" pitchFamily="65" charset="-120"/>
                          <a:ea typeface="標楷體" pitchFamily="65" charset="-120"/>
                        </a:rPr>
                        <a:t>週二</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週五</a:t>
                      </a:r>
                      <a:endParaRPr lang="en-US" altLang="zh-TW" sz="1800" dirty="0" smtClean="0">
                        <a:latin typeface="標楷體" pitchFamily="65" charset="-120"/>
                        <a:ea typeface="標楷體" pitchFamily="65" charset="-120"/>
                      </a:endParaRPr>
                    </a:p>
                    <a:p>
                      <a:pPr algn="ctr"/>
                      <a:r>
                        <a:rPr lang="zh-TW" altLang="zh-TW" sz="1800" dirty="0" smtClean="0">
                          <a:latin typeface="標楷體" pitchFamily="65" charset="-120"/>
                          <a:ea typeface="標楷體" pitchFamily="65" charset="-120"/>
                        </a:rPr>
                        <a:t>上午</a:t>
                      </a:r>
                      <a:r>
                        <a:rPr lang="en-US" altLang="zh-TW" sz="1800" dirty="0" smtClean="0">
                          <a:latin typeface="標楷體" pitchFamily="65" charset="-120"/>
                          <a:ea typeface="標楷體" pitchFamily="65" charset="-120"/>
                        </a:rPr>
                        <a:t>9</a:t>
                      </a:r>
                      <a:r>
                        <a:rPr lang="zh-TW" altLang="zh-TW" sz="1800" dirty="0" smtClean="0">
                          <a:latin typeface="標楷體" pitchFamily="65" charset="-120"/>
                          <a:ea typeface="標楷體" pitchFamily="65" charset="-120"/>
                        </a:rPr>
                        <a:t>點半至</a:t>
                      </a:r>
                      <a:r>
                        <a:rPr lang="en-US" altLang="zh-TW" sz="1800" dirty="0" smtClean="0">
                          <a:latin typeface="標楷體" pitchFamily="65" charset="-120"/>
                          <a:ea typeface="標楷體" pitchFamily="65" charset="-120"/>
                        </a:rPr>
                        <a:t>12</a:t>
                      </a:r>
                      <a:r>
                        <a:rPr lang="zh-TW" altLang="zh-TW" sz="1800" dirty="0" smtClean="0">
                          <a:latin typeface="標楷體" pitchFamily="65" charset="-120"/>
                          <a:ea typeface="標楷體" pitchFamily="65" charset="-120"/>
                        </a:rPr>
                        <a:t>點</a:t>
                      </a:r>
                      <a:endParaRPr lang="en-US" altLang="zh-TW" sz="1800" dirty="0" smtClean="0">
                        <a:latin typeface="標楷體" pitchFamily="65" charset="-120"/>
                        <a:ea typeface="標楷體" pitchFamily="65" charset="-120"/>
                      </a:endParaRPr>
                    </a:p>
                    <a:p>
                      <a:pPr algn="ctr"/>
                      <a:r>
                        <a:rPr lang="zh-TW" altLang="zh-TW" sz="1800" dirty="0" smtClean="0">
                          <a:latin typeface="標楷體" pitchFamily="65" charset="-120"/>
                          <a:ea typeface="標楷體" pitchFamily="65" charset="-120"/>
                        </a:rPr>
                        <a:t>下午</a:t>
                      </a:r>
                      <a:r>
                        <a:rPr lang="en-US" altLang="zh-TW" sz="1800" dirty="0" smtClean="0">
                          <a:latin typeface="標楷體" pitchFamily="65" charset="-120"/>
                          <a:ea typeface="標楷體" pitchFamily="65" charset="-120"/>
                        </a:rPr>
                        <a:t>1</a:t>
                      </a:r>
                      <a:r>
                        <a:rPr lang="zh-TW" altLang="zh-TW" sz="1800" dirty="0" smtClean="0">
                          <a:latin typeface="標楷體" pitchFamily="65" charset="-120"/>
                          <a:ea typeface="標楷體" pitchFamily="65" charset="-120"/>
                        </a:rPr>
                        <a:t>點</a:t>
                      </a:r>
                      <a:r>
                        <a:rPr lang="zh-TW" altLang="en-US" sz="1800" dirty="0" smtClean="0">
                          <a:latin typeface="標楷體" pitchFamily="65" charset="-120"/>
                          <a:ea typeface="標楷體" pitchFamily="65" charset="-120"/>
                        </a:rPr>
                        <a:t>半</a:t>
                      </a:r>
                      <a:r>
                        <a:rPr lang="zh-TW" altLang="zh-TW" sz="1800" dirty="0" smtClean="0">
                          <a:latin typeface="標楷體" pitchFamily="65" charset="-120"/>
                          <a:ea typeface="標楷體" pitchFamily="65" charset="-120"/>
                        </a:rPr>
                        <a:t>至</a:t>
                      </a:r>
                      <a:r>
                        <a:rPr lang="en-US" altLang="zh-TW" sz="1800" dirty="0" smtClean="0">
                          <a:latin typeface="標楷體" pitchFamily="65" charset="-120"/>
                          <a:ea typeface="標楷體" pitchFamily="65" charset="-120"/>
                        </a:rPr>
                        <a:t>5</a:t>
                      </a:r>
                      <a:r>
                        <a:rPr lang="zh-TW" altLang="zh-TW" sz="1800" dirty="0" smtClean="0">
                          <a:latin typeface="標楷體" pitchFamily="65" charset="-120"/>
                          <a:ea typeface="標楷體" pitchFamily="65" charset="-120"/>
                        </a:rPr>
                        <a:t>點</a:t>
                      </a:r>
                      <a:endParaRPr lang="zh-TW" altLang="en-US" sz="1800" dirty="0" smtClean="0">
                        <a:solidFill>
                          <a:schemeClr val="tx1"/>
                        </a:solidFill>
                        <a:latin typeface="標楷體" pitchFamily="65" charset="-120"/>
                        <a:ea typeface="標楷體" pitchFamily="65" charset="-120"/>
                      </a:endParaRPr>
                    </a:p>
                  </a:txBody>
                  <a:tcPr/>
                </a:tc>
                <a:tc rowSpan="2">
                  <a:txBody>
                    <a:bodyPr/>
                    <a:lstStyle/>
                    <a:p>
                      <a:r>
                        <a:rPr lang="en-US" altLang="zh-TW" sz="1800" dirty="0" smtClean="0">
                          <a:latin typeface="標楷體" pitchFamily="65" charset="-120"/>
                          <a:ea typeface="標楷體" pitchFamily="65" charset="-120"/>
                        </a:rPr>
                        <a:t>6</a:t>
                      </a:r>
                      <a:r>
                        <a:rPr lang="zh-TW" altLang="en-US" sz="1800" dirty="0" smtClean="0">
                          <a:latin typeface="標楷體" pitchFamily="65" charset="-120"/>
                          <a:ea typeface="標楷體" pitchFamily="65" charset="-120"/>
                        </a:rPr>
                        <a:t>歲以下兒童，且須由年滿</a:t>
                      </a:r>
                      <a:r>
                        <a:rPr lang="en-US" altLang="zh-TW" sz="1800" dirty="0" smtClean="0">
                          <a:latin typeface="標楷體" pitchFamily="65" charset="-120"/>
                          <a:ea typeface="標楷體" pitchFamily="65" charset="-120"/>
                        </a:rPr>
                        <a:t>20</a:t>
                      </a:r>
                      <a:r>
                        <a:rPr lang="zh-TW" altLang="en-US" sz="1800" dirty="0" smtClean="0">
                          <a:latin typeface="標楷體" pitchFamily="65" charset="-120"/>
                          <a:ea typeface="標楷體" pitchFamily="65" charset="-120"/>
                        </a:rPr>
                        <a:t>歲之成年人全程陪伴。</a:t>
                      </a:r>
                      <a:endParaRPr lang="zh-TW" altLang="en-US" sz="1800" dirty="0"/>
                    </a:p>
                  </a:txBody>
                  <a:tcPr/>
                </a:tc>
                <a:tc>
                  <a:txBody>
                    <a:bodyPr/>
                    <a:lstStyle/>
                    <a:p>
                      <a:r>
                        <a:rPr lang="zh-TW" altLang="en-US" sz="1800" dirty="0" smtClean="0">
                          <a:latin typeface="標楷體" pitchFamily="65" charset="-120"/>
                          <a:ea typeface="標楷體" pitchFamily="65" charset="-120"/>
                        </a:rPr>
                        <a:t>不限組數，不需預約</a:t>
                      </a:r>
                      <a:endParaRPr lang="zh-TW" altLang="en-US" sz="1800" dirty="0"/>
                    </a:p>
                  </a:txBody>
                  <a:tcPr/>
                </a:tc>
              </a:tr>
              <a:tr h="370840">
                <a:tc>
                  <a:txBody>
                    <a:bodyPr/>
                    <a:lstStyle/>
                    <a:p>
                      <a:pPr algn="ctr"/>
                      <a:r>
                        <a:rPr lang="zh-TW" altLang="en-US" sz="1800" dirty="0" smtClean="0">
                          <a:latin typeface="標楷體" pitchFamily="65" charset="-120"/>
                          <a:ea typeface="標楷體" pitchFamily="65" charset="-120"/>
                        </a:rPr>
                        <a:t>週六</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週日</a:t>
                      </a:r>
                      <a:endParaRPr lang="en-US" altLang="zh-TW" sz="1800" dirty="0" smtClean="0">
                        <a:latin typeface="標楷體" pitchFamily="65" charset="-120"/>
                        <a:ea typeface="標楷體" pitchFamily="65" charset="-120"/>
                      </a:endParaRPr>
                    </a:p>
                    <a:p>
                      <a:pPr algn="ctr"/>
                      <a:r>
                        <a:rPr lang="zh-TW" altLang="en-US" sz="1800" dirty="0" smtClean="0">
                          <a:latin typeface="標楷體" pitchFamily="65" charset="-120"/>
                          <a:ea typeface="標楷體" pitchFamily="65" charset="-120"/>
                        </a:rPr>
                        <a:t>第一場</a:t>
                      </a:r>
                      <a:r>
                        <a:rPr lang="en-US" altLang="zh-TW" sz="1800" dirty="0" smtClean="0">
                          <a:latin typeface="標楷體" pitchFamily="65" charset="-120"/>
                          <a:ea typeface="標楷體" pitchFamily="65" charset="-120"/>
                        </a:rPr>
                        <a:t>9:30~11:30</a:t>
                      </a:r>
                    </a:p>
                    <a:p>
                      <a:pPr algn="ctr"/>
                      <a:r>
                        <a:rPr lang="zh-TW" altLang="en-US" sz="1800" dirty="0" smtClean="0">
                          <a:latin typeface="標楷體" pitchFamily="65" charset="-120"/>
                          <a:ea typeface="標楷體" pitchFamily="65" charset="-120"/>
                        </a:rPr>
                        <a:t>第二場</a:t>
                      </a:r>
                      <a:r>
                        <a:rPr lang="en-US" altLang="zh-TW" sz="1800" dirty="0" smtClean="0">
                          <a:latin typeface="標楷體" pitchFamily="65" charset="-120"/>
                          <a:ea typeface="標楷體" pitchFamily="65" charset="-120"/>
                        </a:rPr>
                        <a:t>13:30~15:00</a:t>
                      </a:r>
                    </a:p>
                    <a:p>
                      <a:pPr algn="ctr"/>
                      <a:r>
                        <a:rPr lang="zh-TW" altLang="en-US" sz="1800" dirty="0" smtClean="0">
                          <a:latin typeface="標楷體" pitchFamily="65" charset="-120"/>
                          <a:ea typeface="標楷體" pitchFamily="65" charset="-120"/>
                        </a:rPr>
                        <a:t>第三場</a:t>
                      </a:r>
                      <a:r>
                        <a:rPr lang="en-US" altLang="zh-TW" sz="1800" dirty="0" smtClean="0">
                          <a:latin typeface="標楷體" pitchFamily="65" charset="-120"/>
                          <a:ea typeface="標楷體" pitchFamily="65" charset="-120"/>
                        </a:rPr>
                        <a:t>15:30~17:00</a:t>
                      </a:r>
                      <a:endParaRPr lang="zh-TW" altLang="en-US" sz="1800" dirty="0">
                        <a:latin typeface="標楷體" pitchFamily="65" charset="-120"/>
                        <a:ea typeface="標楷體" pitchFamily="65" charset="-12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a:txBody>
                    <a:bodyPr/>
                    <a:lstStyle/>
                    <a:p>
                      <a:r>
                        <a:rPr lang="zh-TW" altLang="en-US" sz="1800" dirty="0" smtClean="0">
                          <a:latin typeface="標楷體" pitchFamily="65" charset="-120"/>
                          <a:ea typeface="標楷體" pitchFamily="65" charset="-120"/>
                        </a:rPr>
                        <a:t>每場次限額</a:t>
                      </a:r>
                      <a:r>
                        <a:rPr lang="en-US" altLang="zh-TW" sz="1800" dirty="0" smtClean="0">
                          <a:latin typeface="標楷體" pitchFamily="65" charset="-120"/>
                          <a:ea typeface="標楷體" pitchFamily="65" charset="-120"/>
                        </a:rPr>
                        <a:t>55</a:t>
                      </a:r>
                      <a:r>
                        <a:rPr lang="zh-TW" altLang="en-US" sz="1800" dirty="0" smtClean="0">
                          <a:latin typeface="標楷體" pitchFamily="65" charset="-120"/>
                          <a:ea typeface="標楷體" pitchFamily="65" charset="-120"/>
                        </a:rPr>
                        <a:t>組親子入館，需提前預約，</a:t>
                      </a:r>
                      <a:r>
                        <a:rPr lang="en-US" altLang="zh-TW" sz="1800" dirty="0" smtClean="0">
                          <a:latin typeface="標楷體" pitchFamily="65" charset="-120"/>
                          <a:ea typeface="標楷體" pitchFamily="65" charset="-120"/>
                        </a:rPr>
                        <a:t>30</a:t>
                      </a:r>
                      <a:r>
                        <a:rPr lang="zh-TW" altLang="en-US" sz="1800" dirty="0" smtClean="0">
                          <a:latin typeface="標楷體" pitchFamily="65" charset="-120"/>
                          <a:ea typeface="標楷體" pitchFamily="65" charset="-120"/>
                        </a:rPr>
                        <a:t>組為預約名額，</a:t>
                      </a:r>
                      <a:r>
                        <a:rPr lang="en-US" altLang="zh-TW" sz="1800" dirty="0" smtClean="0">
                          <a:latin typeface="標楷體" pitchFamily="65" charset="-120"/>
                          <a:ea typeface="標楷體" pitchFamily="65" charset="-120"/>
                        </a:rPr>
                        <a:t>25</a:t>
                      </a:r>
                      <a:r>
                        <a:rPr lang="zh-TW" altLang="en-US" sz="1800" dirty="0" smtClean="0">
                          <a:latin typeface="標楷體" pitchFamily="65" charset="-120"/>
                          <a:ea typeface="標楷體" pitchFamily="65" charset="-120"/>
                        </a:rPr>
                        <a:t>組現場入館名額</a:t>
                      </a:r>
                      <a:endParaRPr lang="zh-TW" altLang="en-US" sz="1800" dirty="0">
                        <a:latin typeface="標楷體" pitchFamily="65" charset="-120"/>
                        <a:ea typeface="標楷體" pitchFamily="65" charset="-120"/>
                      </a:endParaRPr>
                    </a:p>
                  </a:txBody>
                  <a:tcPr/>
                </a:tc>
              </a:tr>
              <a:tr h="370840">
                <a:tc>
                  <a:txBody>
                    <a:bodyPr/>
                    <a:lstStyle/>
                    <a:p>
                      <a:pPr algn="ctr"/>
                      <a:r>
                        <a:rPr lang="zh-TW" altLang="zh-TW" sz="1800" dirty="0" smtClean="0">
                          <a:latin typeface="標楷體" pitchFamily="65" charset="-120"/>
                          <a:ea typeface="標楷體" pitchFamily="65" charset="-120"/>
                        </a:rPr>
                        <a:t>週</a:t>
                      </a:r>
                      <a:r>
                        <a:rPr lang="zh-TW" altLang="en-US" sz="1800" dirty="0" smtClean="0">
                          <a:latin typeface="標楷體" pitchFamily="65" charset="-120"/>
                          <a:ea typeface="標楷體" pitchFamily="65" charset="-120"/>
                        </a:rPr>
                        <a:t>三</a:t>
                      </a:r>
                      <a:r>
                        <a:rPr lang="zh-TW" altLang="zh-TW" sz="1800" dirty="0" smtClean="0">
                          <a:latin typeface="標楷體" pitchFamily="65" charset="-120"/>
                          <a:ea typeface="標楷體" pitchFamily="65" charset="-120"/>
                        </a:rPr>
                        <a:t>上午</a:t>
                      </a:r>
                      <a:r>
                        <a:rPr lang="en-US" altLang="zh-TW" sz="1800" dirty="0" smtClean="0">
                          <a:latin typeface="標楷體" pitchFamily="65" charset="-120"/>
                          <a:ea typeface="標楷體" pitchFamily="65" charset="-120"/>
                        </a:rPr>
                        <a:t>10:00~11:30</a:t>
                      </a:r>
                      <a:endParaRPr lang="en-US" altLang="zh-TW" sz="1800" dirty="0" smtClean="0">
                        <a:latin typeface="標楷體" pitchFamily="65" charset="-120"/>
                        <a:ea typeface="標楷體" pitchFamily="65" charset="-120"/>
                      </a:endParaRPr>
                    </a:p>
                  </a:txBody>
                  <a:tcPr marL="99068" marR="99068" marT="45718" marB="45718" anchor="ctr"/>
                </a:tc>
                <a:tc>
                  <a:txBody>
                    <a:bodyPr/>
                    <a:lstStyle/>
                    <a:p>
                      <a:r>
                        <a:rPr kumimoji="0" lang="zh-TW" altLang="en-US" sz="1800" kern="1200" dirty="0" smtClean="0">
                          <a:latin typeface="標楷體" pitchFamily="65" charset="-120"/>
                          <a:ea typeface="標楷體" pitchFamily="65" charset="-120"/>
                        </a:rPr>
                        <a:t>幼托園所等機關團體可預約</a:t>
                      </a:r>
                      <a:r>
                        <a:rPr kumimoji="0" lang="zh-TW" altLang="en-US" sz="1800" kern="1200" dirty="0" smtClean="0">
                          <a:latin typeface="標楷體" pitchFamily="65" charset="-120"/>
                          <a:ea typeface="標楷體" pitchFamily="65" charset="-120"/>
                        </a:rPr>
                        <a:t>前來</a:t>
                      </a:r>
                      <a:endParaRPr lang="zh-TW" altLang="en-US" sz="1800" dirty="0">
                        <a:solidFill>
                          <a:schemeClr val="tx1"/>
                        </a:solidFill>
                        <a:latin typeface="標楷體" pitchFamily="65" charset="-120"/>
                        <a:ea typeface="標楷體" pitchFamily="65" charset="-120"/>
                      </a:endParaRPr>
                    </a:p>
                  </a:txBody>
                  <a:tcPr marL="99068" marR="99068" marT="45718" marB="45718" anchor="ctr"/>
                </a:tc>
                <a:tc>
                  <a:txBody>
                    <a:bodyPr/>
                    <a:lstStyle/>
                    <a:p>
                      <a:r>
                        <a:rPr lang="zh-TW" altLang="en-US" sz="1800" dirty="0" smtClean="0">
                          <a:latin typeface="標楷體" pitchFamily="65" charset="-120"/>
                          <a:ea typeface="標楷體" pitchFamily="65" charset="-120"/>
                        </a:rPr>
                        <a:t>需提前一個月預約，</a:t>
                      </a:r>
                      <a:r>
                        <a:rPr kumimoji="0" lang="zh-TW" altLang="en-US" sz="1800" kern="1200" dirty="0" smtClean="0">
                          <a:latin typeface="標楷體" pitchFamily="65" charset="-120"/>
                          <a:ea typeface="標楷體" pitchFamily="65" charset="-120"/>
                        </a:rPr>
                        <a:t>最多接受</a:t>
                      </a:r>
                      <a:r>
                        <a:rPr kumimoji="0" lang="en-US" altLang="zh-TW" sz="1800" kern="1200" dirty="0" smtClean="0">
                          <a:latin typeface="標楷體" pitchFamily="65" charset="-120"/>
                          <a:ea typeface="標楷體" pitchFamily="65" charset="-120"/>
                        </a:rPr>
                        <a:t>45</a:t>
                      </a:r>
                      <a:r>
                        <a:rPr kumimoji="0" lang="zh-TW" altLang="en-US" sz="1800" kern="1200" dirty="0" smtClean="0">
                          <a:latin typeface="標楷體" pitchFamily="65" charset="-120"/>
                          <a:ea typeface="標楷體" pitchFamily="65" charset="-120"/>
                        </a:rPr>
                        <a:t>人</a:t>
                      </a:r>
                      <a:r>
                        <a:rPr kumimoji="0" lang="en-US" altLang="zh-TW" sz="1800" kern="1200" dirty="0" smtClean="0">
                          <a:latin typeface="標楷體" pitchFamily="65" charset="-120"/>
                          <a:ea typeface="標楷體" pitchFamily="65" charset="-120"/>
                        </a:rPr>
                        <a:t>(40</a:t>
                      </a:r>
                      <a:r>
                        <a:rPr kumimoji="0" lang="zh-TW" altLang="en-US" sz="1800" kern="1200" dirty="0" smtClean="0">
                          <a:latin typeface="標楷體" pitchFamily="65" charset="-120"/>
                          <a:ea typeface="標楷體" pitchFamily="65" charset="-120"/>
                        </a:rPr>
                        <a:t>個兒童，</a:t>
                      </a:r>
                      <a:r>
                        <a:rPr kumimoji="0" lang="en-US" altLang="zh-TW" sz="1800" kern="1200" dirty="0" smtClean="0">
                          <a:latin typeface="標楷體" pitchFamily="65" charset="-120"/>
                          <a:ea typeface="標楷體" pitchFamily="65" charset="-120"/>
                        </a:rPr>
                        <a:t>5</a:t>
                      </a:r>
                      <a:r>
                        <a:rPr kumimoji="0" lang="zh-TW" altLang="en-US" sz="1800" kern="1200" dirty="0" smtClean="0">
                          <a:latin typeface="標楷體" pitchFamily="65" charset="-120"/>
                          <a:ea typeface="標楷體" pitchFamily="65" charset="-120"/>
                        </a:rPr>
                        <a:t>個大人</a:t>
                      </a:r>
                      <a:r>
                        <a:rPr kumimoji="0" lang="en-US" altLang="zh-TW" sz="1800" kern="12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pic>
        <p:nvPicPr>
          <p:cNvPr id="7" name="Picture 7" descr="靖娟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pic>
        <p:nvPicPr>
          <p:cNvPr id="8" name="圖片 9" descr="C0129三民幼兒遊戲館集點卡 (4).jpg"/>
          <p:cNvPicPr>
            <a:picLocks noChangeAspect="1"/>
          </p:cNvPicPr>
          <p:nvPr/>
        </p:nvPicPr>
        <p:blipFill>
          <a:blip r:embed="rId4"/>
          <a:srcRect/>
          <a:stretch>
            <a:fillRect/>
          </a:stretch>
        </p:blipFill>
        <p:spPr bwMode="auto">
          <a:xfrm>
            <a:off x="5072034" y="1142984"/>
            <a:ext cx="3743325" cy="4429125"/>
          </a:xfrm>
          <a:prstGeom prst="rect">
            <a:avLst/>
          </a:prstGeom>
          <a:noFill/>
          <a:ln w="9525">
            <a:noFill/>
            <a:miter lim="800000"/>
            <a:headEnd/>
            <a:tailEnd/>
          </a:ln>
        </p:spPr>
      </p:pic>
      <p:sp>
        <p:nvSpPr>
          <p:cNvPr id="9" name="文字方塊 10"/>
          <p:cNvSpPr txBox="1">
            <a:spLocks noChangeArrowheads="1"/>
          </p:cNvSpPr>
          <p:nvPr/>
        </p:nvSpPr>
        <p:spPr bwMode="auto">
          <a:xfrm>
            <a:off x="1643042" y="3714752"/>
            <a:ext cx="4357687" cy="2308324"/>
          </a:xfrm>
          <a:prstGeom prst="rect">
            <a:avLst/>
          </a:prstGeom>
          <a:noFill/>
          <a:ln w="9525">
            <a:noFill/>
            <a:miter lim="800000"/>
            <a:headEnd/>
            <a:tailEnd/>
          </a:ln>
        </p:spPr>
        <p:txBody>
          <a:bodyPr>
            <a:spAutoFit/>
          </a:bodyPr>
          <a:lstStyle/>
          <a:p>
            <a:pPr>
              <a:buClr>
                <a:srgbClr val="D34817"/>
              </a:buClr>
              <a:buSzPct val="85000"/>
              <a:buFont typeface="Wingdings 2" pitchFamily="18" charset="2"/>
              <a:buNone/>
            </a:pPr>
            <a:r>
              <a:rPr kumimoji="0" lang="zh-TW" altLang="en-US" sz="2400" b="1" dirty="0">
                <a:solidFill>
                  <a:srgbClr val="000000"/>
                </a:solidFill>
                <a:latin typeface="標楷體" pitchFamily="65" charset="-120"/>
                <a:ea typeface="標楷體" pitchFamily="65" charset="-120"/>
              </a:rPr>
              <a:t>會員卡</a:t>
            </a:r>
          </a:p>
          <a:p>
            <a:pPr>
              <a:buClr>
                <a:srgbClr val="D34817"/>
              </a:buClr>
              <a:buSzPct val="85000"/>
              <a:buFont typeface="Wingdings 2" pitchFamily="18" charset="2"/>
              <a:buNone/>
            </a:pPr>
            <a:r>
              <a:rPr kumimoji="0" lang="en-US" altLang="zh-TW" sz="2400" dirty="0">
                <a:solidFill>
                  <a:srgbClr val="000000"/>
                </a:solidFill>
                <a:latin typeface="標楷體" pitchFamily="65" charset="-120"/>
                <a:ea typeface="標楷體" pitchFamily="65" charset="-120"/>
              </a:rPr>
              <a:t>1.</a:t>
            </a:r>
            <a:r>
              <a:rPr kumimoji="0" lang="zh-TW" altLang="en-US" sz="2400" dirty="0">
                <a:solidFill>
                  <a:srgbClr val="000000"/>
                </a:solidFill>
                <a:latin typeface="標楷體" pitchFamily="65" charset="-120"/>
                <a:ea typeface="標楷體" pitchFamily="65" charset="-120"/>
              </a:rPr>
              <a:t>限</a:t>
            </a:r>
            <a:r>
              <a:rPr kumimoji="0" lang="en-US" altLang="zh-TW" sz="2400" dirty="0">
                <a:solidFill>
                  <a:srgbClr val="000000"/>
                </a:solidFill>
                <a:latin typeface="標楷體" pitchFamily="65" charset="-120"/>
                <a:ea typeface="標楷體" pitchFamily="65" charset="-120"/>
              </a:rPr>
              <a:t>6</a:t>
            </a:r>
            <a:r>
              <a:rPr kumimoji="0" lang="zh-TW" altLang="en-US" sz="2400" dirty="0">
                <a:solidFill>
                  <a:srgbClr val="000000"/>
                </a:solidFill>
                <a:latin typeface="標楷體" pitchFamily="65" charset="-120"/>
                <a:ea typeface="標楷體" pitchFamily="65" charset="-120"/>
              </a:rPr>
              <a:t>歲以下兒童申請，需繳交一張</a:t>
            </a:r>
            <a:r>
              <a:rPr kumimoji="0" lang="en-US" altLang="zh-TW" sz="2400" dirty="0">
                <a:solidFill>
                  <a:srgbClr val="000000"/>
                </a:solidFill>
                <a:latin typeface="標楷體" pitchFamily="65" charset="-120"/>
                <a:ea typeface="標楷體" pitchFamily="65" charset="-120"/>
              </a:rPr>
              <a:t>1</a:t>
            </a:r>
            <a:r>
              <a:rPr kumimoji="0" lang="zh-TW" altLang="en-US" sz="2400" dirty="0">
                <a:solidFill>
                  <a:srgbClr val="000000"/>
                </a:solidFill>
                <a:latin typeface="標楷體" pitchFamily="65" charset="-120"/>
                <a:ea typeface="標楷體" pitchFamily="65" charset="-120"/>
              </a:rPr>
              <a:t>吋兒童照片</a:t>
            </a:r>
            <a:r>
              <a:rPr lang="zh-TW" altLang="en-US" sz="2400" dirty="0" smtClean="0">
                <a:solidFill>
                  <a:srgbClr val="000000"/>
                </a:solidFill>
                <a:latin typeface="標楷體" pitchFamily="65" charset="-120"/>
                <a:ea typeface="標楷體" pitchFamily="65" charset="-120"/>
              </a:rPr>
              <a:t>及成人身分證</a:t>
            </a:r>
            <a:r>
              <a:rPr lang="zh-TW" altLang="en-US" sz="2400" dirty="0" smtClean="0">
                <a:solidFill>
                  <a:srgbClr val="000000"/>
                </a:solidFill>
                <a:latin typeface="標楷體" pitchFamily="65" charset="-120"/>
                <a:ea typeface="標楷體" pitchFamily="65" charset="-120"/>
              </a:rPr>
              <a:t>、兒童健保卡。</a:t>
            </a:r>
            <a:endParaRPr kumimoji="0" lang="zh-TW" altLang="en-US" sz="2400" dirty="0">
              <a:solidFill>
                <a:srgbClr val="000000"/>
              </a:solidFill>
              <a:latin typeface="標楷體" pitchFamily="65" charset="-120"/>
              <a:ea typeface="標楷體" pitchFamily="65" charset="-120"/>
            </a:endParaRPr>
          </a:p>
          <a:p>
            <a:pPr>
              <a:buClr>
                <a:srgbClr val="D34817"/>
              </a:buClr>
              <a:buSzPct val="85000"/>
              <a:buFont typeface="Wingdings 2" pitchFamily="18" charset="2"/>
              <a:buNone/>
            </a:pPr>
            <a:r>
              <a:rPr kumimoji="0" lang="en-US" altLang="zh-TW" sz="2400" dirty="0">
                <a:solidFill>
                  <a:srgbClr val="000000"/>
                </a:solidFill>
                <a:latin typeface="標楷體" pitchFamily="65" charset="-120"/>
                <a:ea typeface="標楷體" pitchFamily="65" charset="-120"/>
              </a:rPr>
              <a:t>2</a:t>
            </a:r>
            <a:r>
              <a:rPr kumimoji="0" lang="en-US" altLang="zh-TW" sz="2400" dirty="0" smtClean="0">
                <a:solidFill>
                  <a:srgbClr val="000000"/>
                </a:solidFill>
                <a:latin typeface="標楷體" pitchFamily="65" charset="-120"/>
                <a:ea typeface="標楷體" pitchFamily="65" charset="-120"/>
              </a:rPr>
              <a:t>.</a:t>
            </a:r>
            <a:r>
              <a:rPr lang="zh-TW" altLang="en-US" sz="2400" dirty="0" smtClean="0">
                <a:latin typeface="標楷體" pitchFamily="65" charset="-120"/>
                <a:ea typeface="標楷體" pitchFamily="65" charset="-120"/>
              </a:rPr>
              <a:t>辦會員者可於領卡當日得到</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點當作獎勵。</a:t>
            </a:r>
            <a:endParaRPr kumimoji="0" lang="zh-TW" altLang="en-US" sz="2400" dirty="0">
              <a:solidFill>
                <a:srgbClr val="000000"/>
              </a:solidFill>
              <a:latin typeface="標楷體" pitchFamily="65" charset="-120"/>
              <a:ea typeface="標楷體" pitchFamily="65" charset="-120"/>
            </a:endParaRPr>
          </a:p>
        </p:txBody>
      </p:sp>
      <p:sp>
        <p:nvSpPr>
          <p:cNvPr id="10" name="文字方塊 11"/>
          <p:cNvSpPr txBox="1">
            <a:spLocks noChangeArrowheads="1"/>
          </p:cNvSpPr>
          <p:nvPr/>
        </p:nvSpPr>
        <p:spPr bwMode="auto">
          <a:xfrm>
            <a:off x="357158" y="928670"/>
            <a:ext cx="4786313" cy="2308324"/>
          </a:xfrm>
          <a:prstGeom prst="rect">
            <a:avLst/>
          </a:prstGeom>
          <a:noFill/>
          <a:ln w="9525">
            <a:noFill/>
            <a:miter lim="800000"/>
            <a:headEnd/>
            <a:tailEnd/>
          </a:ln>
        </p:spPr>
        <p:txBody>
          <a:bodyPr>
            <a:spAutoFit/>
          </a:bodyPr>
          <a:lstStyle/>
          <a:p>
            <a:r>
              <a:rPr kumimoji="0" lang="zh-TW" altLang="en-US" sz="2400" b="1" dirty="0">
                <a:latin typeface="標楷體" pitchFamily="65" charset="-120"/>
                <a:ea typeface="標楷體" pitchFamily="65" charset="-120"/>
              </a:rPr>
              <a:t>集點卡</a:t>
            </a:r>
            <a:endParaRPr kumimoji="0" lang="en-US" altLang="zh-TW" sz="2400" b="1" dirty="0">
              <a:latin typeface="標楷體" pitchFamily="65" charset="-120"/>
              <a:ea typeface="標楷體" pitchFamily="65" charset="-120"/>
            </a:endParaRPr>
          </a:p>
          <a:p>
            <a:r>
              <a:rPr kumimoji="0" lang="en-US" altLang="zh-TW" sz="2400" dirty="0">
                <a:latin typeface="標楷體" pitchFamily="65" charset="-120"/>
                <a:ea typeface="標楷體" pitchFamily="65" charset="-120"/>
              </a:rPr>
              <a:t>1</a:t>
            </a:r>
            <a:r>
              <a:rPr kumimoji="0" lang="en-US" altLang="zh-TW" sz="2400" dirty="0" smtClean="0">
                <a:latin typeface="標楷體" pitchFamily="65" charset="-120"/>
                <a:ea typeface="標楷體" pitchFamily="65" charset="-120"/>
              </a:rPr>
              <a:t>.</a:t>
            </a:r>
            <a:r>
              <a:rPr kumimoji="0" lang="zh-TW" altLang="en-US" sz="2400" dirty="0" smtClean="0">
                <a:latin typeface="標楷體" pitchFamily="65" charset="-120"/>
                <a:ea typeface="標楷體" pitchFamily="65" charset="-120"/>
              </a:rPr>
              <a:t>會員</a:t>
            </a:r>
            <a:r>
              <a:rPr kumimoji="0" lang="zh-TW" altLang="en-US" sz="2400" dirty="0">
                <a:latin typeface="標楷體" pitchFamily="65" charset="-120"/>
                <a:ea typeface="標楷體" pitchFamily="65" charset="-120"/>
              </a:rPr>
              <a:t>皆可領取。</a:t>
            </a:r>
            <a:endParaRPr kumimoji="0" lang="en-US" altLang="zh-TW" sz="2400" dirty="0">
              <a:latin typeface="標楷體" pitchFamily="65" charset="-120"/>
              <a:ea typeface="標楷體" pitchFamily="65" charset="-120"/>
            </a:endParaRPr>
          </a:p>
          <a:p>
            <a:r>
              <a:rPr kumimoji="0" lang="en-US" altLang="zh-TW" sz="2400" dirty="0">
                <a:latin typeface="標楷體" pitchFamily="65" charset="-120"/>
                <a:ea typeface="標楷體" pitchFamily="65" charset="-120"/>
              </a:rPr>
              <a:t>2.</a:t>
            </a:r>
            <a:r>
              <a:rPr kumimoji="0" lang="zh-TW" altLang="en-US" sz="2400" dirty="0">
                <a:latin typeface="標楷體" pitchFamily="65" charset="-120"/>
                <a:ea typeface="標楷體" pitchFamily="65" charset="-120"/>
              </a:rPr>
              <a:t>辦會員者可於辦卡當日得到</a:t>
            </a:r>
            <a:r>
              <a:rPr kumimoji="0" lang="en-US" altLang="zh-TW" sz="2400" dirty="0">
                <a:latin typeface="標楷體" pitchFamily="65" charset="-120"/>
                <a:ea typeface="標楷體" pitchFamily="65" charset="-120"/>
              </a:rPr>
              <a:t>5</a:t>
            </a:r>
            <a:r>
              <a:rPr kumimoji="0" lang="zh-TW" altLang="en-US" sz="2400" dirty="0">
                <a:latin typeface="標楷體" pitchFamily="65" charset="-120"/>
                <a:ea typeface="標楷體" pitchFamily="65" charset="-120"/>
              </a:rPr>
              <a:t>點當作</a:t>
            </a:r>
            <a:r>
              <a:rPr kumimoji="0" lang="zh-TW" altLang="en-US" sz="2400" dirty="0" smtClean="0">
                <a:latin typeface="標楷體" pitchFamily="65" charset="-120"/>
                <a:ea typeface="標楷體" pitchFamily="65" charset="-120"/>
              </a:rPr>
              <a:t>獎勵。</a:t>
            </a:r>
            <a:endParaRPr kumimoji="0"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當日有來遊戲館使用，離開</a:t>
            </a:r>
            <a:r>
              <a:rPr lang="zh-TW" altLang="en-US" sz="2400" dirty="0" smtClean="0">
                <a:latin typeface="標楷體" pitchFamily="65" charset="-120"/>
                <a:ea typeface="標楷體" pitchFamily="65" charset="-120"/>
              </a:rPr>
              <a:t>時可得到</a:t>
            </a: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點當</a:t>
            </a:r>
            <a:r>
              <a:rPr lang="zh-TW" altLang="en-US" sz="2400" dirty="0" smtClean="0">
                <a:latin typeface="標楷體" pitchFamily="65" charset="-120"/>
                <a:ea typeface="標楷體" pitchFamily="65" charset="-120"/>
              </a:rPr>
              <a:t>獎勵。</a:t>
            </a:r>
            <a:endParaRPr kumimoji="0" lang="zh-TW" altLang="en-US" sz="2400" dirty="0">
              <a:latin typeface="標楷體" pitchFamily="65" charset="-120"/>
              <a:ea typeface="標楷體" pitchFamily="65"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3"/>
          <a:srcRect/>
          <a:stretch>
            <a:fillRect/>
          </a:stretch>
        </p:blipFill>
        <p:spPr bwMode="auto">
          <a:xfrm>
            <a:off x="0" y="0"/>
            <a:ext cx="9144000" cy="6929438"/>
          </a:xfrm>
          <a:prstGeom prst="rect">
            <a:avLst/>
          </a:prstGeom>
          <a:noFill/>
          <a:ln w="9525">
            <a:noFill/>
            <a:miter lim="800000"/>
            <a:headEnd/>
            <a:tailEnd/>
          </a:ln>
        </p:spPr>
      </p:pic>
      <p:sp>
        <p:nvSpPr>
          <p:cNvPr id="13" name="標題 3"/>
          <p:cNvSpPr txBox="1">
            <a:spLocks/>
          </p:cNvSpPr>
          <p:nvPr/>
        </p:nvSpPr>
        <p:spPr>
          <a:xfrm>
            <a:off x="1071538" y="285728"/>
            <a:ext cx="7239000" cy="1143000"/>
          </a:xfrm>
          <a:prstGeom prst="rect">
            <a:avLst/>
          </a:prstGeom>
          <a:noFill/>
          <a:ln>
            <a:noFill/>
          </a:ln>
        </p:spPr>
        <p:txBody>
          <a:bodyPr/>
          <a:lstStyle/>
          <a:p>
            <a:pPr algn="ctr" fontAlgn="auto">
              <a:spcAft>
                <a:spcPts val="0"/>
              </a:spcAft>
              <a:defRPr/>
            </a:pPr>
            <a:r>
              <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活動區</a:t>
            </a:r>
          </a:p>
        </p:txBody>
      </p:sp>
      <p:sp>
        <p:nvSpPr>
          <p:cNvPr id="14" name="圓角矩形 13"/>
          <p:cNvSpPr/>
          <p:nvPr/>
        </p:nvSpPr>
        <p:spPr>
          <a:xfrm>
            <a:off x="1071563" y="1714500"/>
            <a:ext cx="3143250" cy="12858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內容版面配置區 9"/>
          <p:cNvSpPr txBox="1">
            <a:spLocks/>
          </p:cNvSpPr>
          <p:nvPr/>
        </p:nvSpPr>
        <p:spPr bwMode="auto">
          <a:xfrm>
            <a:off x="857250" y="1143000"/>
            <a:ext cx="7239000" cy="857250"/>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pPr>
            <a:r>
              <a:rPr kumimoji="0" lang="en-US" altLang="zh-TW" sz="2700" dirty="0">
                <a:latin typeface="標楷體" pitchFamily="65" charset="-120"/>
                <a:ea typeface="標楷體" pitchFamily="65" charset="-120"/>
              </a:rPr>
              <a:t>◎0~1</a:t>
            </a:r>
            <a:r>
              <a:rPr kumimoji="0" lang="zh-TW" altLang="en-US" sz="2700" dirty="0">
                <a:latin typeface="標楷體" pitchFamily="65" charset="-120"/>
                <a:ea typeface="標楷體" pitchFamily="65" charset="-120"/>
              </a:rPr>
              <a:t>歲活動區</a:t>
            </a:r>
          </a:p>
        </p:txBody>
      </p:sp>
      <p:pic>
        <p:nvPicPr>
          <p:cNvPr id="16" name="圖片 9" descr="IMG_0551.JPG"/>
          <p:cNvPicPr>
            <a:picLocks noChangeAspect="1"/>
          </p:cNvPicPr>
          <p:nvPr/>
        </p:nvPicPr>
        <p:blipFill>
          <a:blip r:embed="rId4"/>
          <a:srcRect/>
          <a:stretch>
            <a:fillRect/>
          </a:stretch>
        </p:blipFill>
        <p:spPr bwMode="auto">
          <a:xfrm>
            <a:off x="1143000" y="3286125"/>
            <a:ext cx="3333750" cy="2500313"/>
          </a:xfrm>
          <a:prstGeom prst="rect">
            <a:avLst/>
          </a:prstGeom>
          <a:noFill/>
          <a:ln w="9525">
            <a:noFill/>
            <a:miter lim="800000"/>
            <a:headEnd/>
            <a:tailEnd/>
          </a:ln>
        </p:spPr>
      </p:pic>
      <p:pic>
        <p:nvPicPr>
          <p:cNvPr id="17" name="圖片 10" descr="IMG_0552.JPG"/>
          <p:cNvPicPr>
            <a:picLocks noChangeAspect="1"/>
          </p:cNvPicPr>
          <p:nvPr/>
        </p:nvPicPr>
        <p:blipFill>
          <a:blip r:embed="rId5"/>
          <a:srcRect/>
          <a:stretch>
            <a:fillRect/>
          </a:stretch>
        </p:blipFill>
        <p:spPr bwMode="auto">
          <a:xfrm>
            <a:off x="5072063" y="1285875"/>
            <a:ext cx="3143250" cy="2357438"/>
          </a:xfrm>
          <a:prstGeom prst="rect">
            <a:avLst/>
          </a:prstGeom>
          <a:noFill/>
          <a:ln w="9525">
            <a:noFill/>
            <a:miter lim="800000"/>
            <a:headEnd/>
            <a:tailEnd/>
          </a:ln>
        </p:spPr>
      </p:pic>
      <p:cxnSp>
        <p:nvCxnSpPr>
          <p:cNvPr id="18" name="直線單箭頭接點 17"/>
          <p:cNvCxnSpPr/>
          <p:nvPr/>
        </p:nvCxnSpPr>
        <p:spPr>
          <a:xfrm>
            <a:off x="4214813" y="2357438"/>
            <a:ext cx="8620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單箭頭接點 18"/>
          <p:cNvCxnSpPr/>
          <p:nvPr/>
        </p:nvCxnSpPr>
        <p:spPr>
          <a:xfrm rot="10800000">
            <a:off x="4357688" y="4929188"/>
            <a:ext cx="71437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圓角矩形 19"/>
          <p:cNvSpPr/>
          <p:nvPr/>
        </p:nvSpPr>
        <p:spPr>
          <a:xfrm>
            <a:off x="5072063" y="4357688"/>
            <a:ext cx="3286125" cy="12144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文字方塊 14"/>
          <p:cNvSpPr txBox="1">
            <a:spLocks noChangeArrowheads="1"/>
          </p:cNvSpPr>
          <p:nvPr/>
        </p:nvSpPr>
        <p:spPr bwMode="auto">
          <a:xfrm>
            <a:off x="1143000" y="1857375"/>
            <a:ext cx="3000375" cy="1016000"/>
          </a:xfrm>
          <a:prstGeom prst="rect">
            <a:avLst/>
          </a:prstGeom>
          <a:noFill/>
          <a:ln w="9525">
            <a:noFill/>
            <a:miter lim="800000"/>
            <a:headEnd/>
            <a:tailEnd/>
          </a:ln>
        </p:spPr>
        <p:txBody>
          <a:bodyPr>
            <a:spAutoFit/>
          </a:bodyPr>
          <a:lstStyle/>
          <a:p>
            <a:r>
              <a:rPr lang="zh-TW" altLang="en-US" sz="2000">
                <a:latin typeface="標楷體" pitchFamily="65" charset="-120"/>
                <a:ea typeface="標楷體" pitchFamily="65" charset="-120"/>
              </a:rPr>
              <a:t>提供觸覺刺激的軟墊讓小朋友透過各種不一樣觸覺材質軟墊刺激觸覺</a:t>
            </a:r>
          </a:p>
        </p:txBody>
      </p:sp>
      <p:sp>
        <p:nvSpPr>
          <p:cNvPr id="22" name="文字方塊 15"/>
          <p:cNvSpPr txBox="1">
            <a:spLocks noChangeArrowheads="1"/>
          </p:cNvSpPr>
          <p:nvPr/>
        </p:nvSpPr>
        <p:spPr bwMode="auto">
          <a:xfrm>
            <a:off x="5072063" y="4429125"/>
            <a:ext cx="3286125" cy="1016000"/>
          </a:xfrm>
          <a:prstGeom prst="rect">
            <a:avLst/>
          </a:prstGeom>
          <a:noFill/>
          <a:ln w="9525">
            <a:noFill/>
            <a:miter lim="800000"/>
            <a:headEnd/>
            <a:tailEnd/>
          </a:ln>
        </p:spPr>
        <p:txBody>
          <a:bodyPr>
            <a:spAutoFit/>
          </a:bodyPr>
          <a:lstStyle/>
          <a:p>
            <a:r>
              <a:rPr lang="zh-TW" altLang="en-US" sz="2000">
                <a:latin typeface="標楷體" pitchFamily="65" charset="-120"/>
                <a:ea typeface="標楷體" pitchFamily="65" charset="-120"/>
              </a:rPr>
              <a:t>提供不同形狀及材質的活動式木板讓小朋友透過各種不一樣的觸覺板刺激觸覺</a:t>
            </a:r>
          </a:p>
        </p:txBody>
      </p:sp>
      <p:pic>
        <p:nvPicPr>
          <p:cNvPr id="11" name="Picture 7" descr="靖娟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sz="quarter" idx="1"/>
          </p:nvPr>
        </p:nvSpPr>
        <p:spPr/>
        <p:txBody>
          <a:bodyPr/>
          <a:lstStyle/>
          <a:p>
            <a:endParaRPr lang="zh-TW" altLang="en-US"/>
          </a:p>
        </p:txBody>
      </p:sp>
      <p:pic>
        <p:nvPicPr>
          <p:cNvPr id="4" name="圖片 13" descr="圖片1.jpg"/>
          <p:cNvPicPr>
            <a:picLocks noChangeAspect="1"/>
          </p:cNvPicPr>
          <p:nvPr/>
        </p:nvPicPr>
        <p:blipFill>
          <a:blip r:embed="rId2"/>
          <a:srcRect/>
          <a:stretch>
            <a:fillRect/>
          </a:stretch>
        </p:blipFill>
        <p:spPr bwMode="auto">
          <a:xfrm>
            <a:off x="0" y="0"/>
            <a:ext cx="9144000" cy="6929438"/>
          </a:xfrm>
          <a:prstGeom prst="rect">
            <a:avLst/>
          </a:prstGeom>
          <a:noFill/>
          <a:ln w="9525">
            <a:noFill/>
            <a:miter lim="800000"/>
            <a:headEnd/>
            <a:tailEnd/>
          </a:ln>
        </p:spPr>
      </p:pic>
      <p:sp>
        <p:nvSpPr>
          <p:cNvPr id="13" name="橢圓 12"/>
          <p:cNvSpPr/>
          <p:nvPr/>
        </p:nvSpPr>
        <p:spPr>
          <a:xfrm>
            <a:off x="5000625" y="1428750"/>
            <a:ext cx="3643313" cy="18573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1143000" y="4214813"/>
            <a:ext cx="3214688" cy="1500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5" name="內容版面配置區 3" descr="IMG_0550.JPG"/>
          <p:cNvPicPr>
            <a:picLocks noChangeAspect="1"/>
          </p:cNvPicPr>
          <p:nvPr/>
        </p:nvPicPr>
        <p:blipFill>
          <a:blip r:embed="rId3"/>
          <a:srcRect/>
          <a:stretch>
            <a:fillRect/>
          </a:stretch>
        </p:blipFill>
        <p:spPr bwMode="auto">
          <a:xfrm>
            <a:off x="1214438" y="1571625"/>
            <a:ext cx="3214687" cy="2411413"/>
          </a:xfrm>
          <a:prstGeom prst="rect">
            <a:avLst/>
          </a:prstGeom>
          <a:noFill/>
          <a:ln w="9525">
            <a:noFill/>
            <a:miter lim="800000"/>
            <a:headEnd/>
            <a:tailEnd/>
          </a:ln>
        </p:spPr>
      </p:pic>
      <p:pic>
        <p:nvPicPr>
          <p:cNvPr id="16" name="圖片 4" descr="IMG_0553.JPG"/>
          <p:cNvPicPr>
            <a:picLocks noChangeAspect="1"/>
          </p:cNvPicPr>
          <p:nvPr/>
        </p:nvPicPr>
        <p:blipFill>
          <a:blip r:embed="rId4"/>
          <a:srcRect/>
          <a:stretch>
            <a:fillRect/>
          </a:stretch>
        </p:blipFill>
        <p:spPr bwMode="auto">
          <a:xfrm>
            <a:off x="5214938" y="3429000"/>
            <a:ext cx="3357562" cy="2517775"/>
          </a:xfrm>
          <a:prstGeom prst="rect">
            <a:avLst/>
          </a:prstGeom>
          <a:noFill/>
          <a:ln w="9525">
            <a:noFill/>
            <a:miter lim="800000"/>
            <a:headEnd/>
            <a:tailEnd/>
          </a:ln>
        </p:spPr>
      </p:pic>
      <p:sp>
        <p:nvSpPr>
          <p:cNvPr id="17" name="內容版面配置區 9"/>
          <p:cNvSpPr txBox="1">
            <a:spLocks/>
          </p:cNvSpPr>
          <p:nvPr/>
        </p:nvSpPr>
        <p:spPr bwMode="auto">
          <a:xfrm>
            <a:off x="1143000" y="1000125"/>
            <a:ext cx="7239000" cy="857250"/>
          </a:xfrm>
          <a:prstGeom prst="rect">
            <a:avLst/>
          </a:prstGeom>
          <a:noFill/>
          <a:ln w="9525">
            <a:noFill/>
            <a:miter lim="800000"/>
            <a:headEnd/>
            <a:tailEnd/>
          </a:ln>
        </p:spPr>
        <p:txBody>
          <a:bodyPr/>
          <a:lstStyle/>
          <a:p>
            <a:pPr marL="273050" indent="-273050">
              <a:spcBef>
                <a:spcPts val="600"/>
              </a:spcBef>
              <a:buClr>
                <a:schemeClr val="tx2"/>
              </a:buClr>
              <a:buSzPct val="73000"/>
            </a:pPr>
            <a:r>
              <a:rPr kumimoji="0" lang="en-US" altLang="zh-TW" sz="2600">
                <a:latin typeface="標楷體" pitchFamily="65" charset="-120"/>
                <a:ea typeface="標楷體" pitchFamily="65" charset="-120"/>
              </a:rPr>
              <a:t>◎0~1</a:t>
            </a:r>
            <a:r>
              <a:rPr kumimoji="0" lang="zh-TW" altLang="en-US" sz="2600">
                <a:latin typeface="標楷體" pitchFamily="65" charset="-120"/>
                <a:ea typeface="標楷體" pitchFamily="65" charset="-120"/>
              </a:rPr>
              <a:t>歲活動區</a:t>
            </a:r>
          </a:p>
        </p:txBody>
      </p:sp>
      <p:cxnSp>
        <p:nvCxnSpPr>
          <p:cNvPr id="18" name="直線單箭頭接點 17"/>
          <p:cNvCxnSpPr/>
          <p:nvPr/>
        </p:nvCxnSpPr>
        <p:spPr>
          <a:xfrm>
            <a:off x="4429125" y="2357438"/>
            <a:ext cx="642938"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直線單箭頭接點 18"/>
          <p:cNvCxnSpPr/>
          <p:nvPr/>
        </p:nvCxnSpPr>
        <p:spPr>
          <a:xfrm rot="10800000">
            <a:off x="4357687" y="4929199"/>
            <a:ext cx="928691" cy="15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文字方塊 8"/>
          <p:cNvSpPr txBox="1">
            <a:spLocks noChangeArrowheads="1"/>
          </p:cNvSpPr>
          <p:nvPr/>
        </p:nvSpPr>
        <p:spPr bwMode="auto">
          <a:xfrm>
            <a:off x="5286375" y="1714500"/>
            <a:ext cx="3000375" cy="1323975"/>
          </a:xfrm>
          <a:prstGeom prst="rect">
            <a:avLst/>
          </a:prstGeom>
          <a:noFill/>
          <a:ln w="9525">
            <a:noFill/>
            <a:miter lim="800000"/>
            <a:headEnd/>
            <a:tailEnd/>
          </a:ln>
        </p:spPr>
        <p:txBody>
          <a:bodyPr>
            <a:spAutoFit/>
          </a:bodyPr>
          <a:lstStyle/>
          <a:p>
            <a:r>
              <a:rPr lang="zh-TW" altLang="en-US" sz="2000">
                <a:latin typeface="標楷體" pitchFamily="65" charset="-120"/>
                <a:ea typeface="標楷體" pitchFamily="65" charset="-120"/>
              </a:rPr>
              <a:t>提供鏡面滿足小朋友愛照鏡子、好奇探索、觀察的需求，並藉由視覺探索滿足孩子無盡的想像空間</a:t>
            </a:r>
          </a:p>
        </p:txBody>
      </p:sp>
      <p:sp>
        <p:nvSpPr>
          <p:cNvPr id="21" name="文字方塊 9"/>
          <p:cNvSpPr txBox="1">
            <a:spLocks noChangeArrowheads="1"/>
          </p:cNvSpPr>
          <p:nvPr/>
        </p:nvSpPr>
        <p:spPr bwMode="auto">
          <a:xfrm>
            <a:off x="1500188" y="4500563"/>
            <a:ext cx="2786062" cy="1016000"/>
          </a:xfrm>
          <a:prstGeom prst="rect">
            <a:avLst/>
          </a:prstGeom>
          <a:noFill/>
          <a:ln w="9525">
            <a:noFill/>
            <a:miter lim="800000"/>
            <a:headEnd/>
            <a:tailEnd/>
          </a:ln>
        </p:spPr>
        <p:txBody>
          <a:bodyPr>
            <a:spAutoFit/>
          </a:bodyPr>
          <a:lstStyle/>
          <a:p>
            <a:r>
              <a:rPr lang="zh-TW" altLang="en-US" sz="2000" dirty="0">
                <a:latin typeface="標楷體" pitchFamily="65" charset="-120"/>
                <a:ea typeface="標楷體" pitchFamily="65" charset="-120"/>
              </a:rPr>
              <a:t>提供玩具訓練小朋友的訓練重心的控制、增進肢體動作協調</a:t>
            </a:r>
          </a:p>
        </p:txBody>
      </p:sp>
      <p:sp>
        <p:nvSpPr>
          <p:cNvPr id="22" name="標題 3"/>
          <p:cNvSpPr txBox="1">
            <a:spLocks/>
          </p:cNvSpPr>
          <p:nvPr/>
        </p:nvSpPr>
        <p:spPr>
          <a:xfrm>
            <a:off x="1071538" y="357166"/>
            <a:ext cx="7239000" cy="1143000"/>
          </a:xfrm>
          <a:prstGeom prst="rect">
            <a:avLst/>
          </a:prstGeom>
        </p:spPr>
        <p:txBody>
          <a:bodyPr/>
          <a:lstStyle/>
          <a:p>
            <a:pPr algn="ctr" fontAlgn="auto">
              <a:spcAft>
                <a:spcPts val="0"/>
              </a:spcAft>
              <a:defRPr/>
            </a:pPr>
            <a:r>
              <a:rPr kumimoji="0" lang="zh-TW" altLang="en-US" sz="4400" b="1" spc="300" dirty="0">
                <a:ln w="11430" cmpd="sng">
                  <a:solidFill>
                    <a:schemeClr val="accent1">
                      <a:tint val="10000"/>
                    </a:schemeClr>
                  </a:solidFill>
                  <a:prstDash val="solid"/>
                  <a:miter lim="800000"/>
                </a:ln>
                <a:solidFill>
                  <a:srgbClr val="6600CC"/>
                </a:solidFill>
                <a:latin typeface="標楷體" pitchFamily="65" charset="-120"/>
                <a:ea typeface="標楷體" pitchFamily="65" charset="-120"/>
                <a:cs typeface="+mj-cs"/>
              </a:rPr>
              <a:t>活動區</a:t>
            </a:r>
          </a:p>
        </p:txBody>
      </p:sp>
      <p:pic>
        <p:nvPicPr>
          <p:cNvPr id="11" name="Picture 7" descr="靖娟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323829"/>
            <a:ext cx="2357422" cy="253417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921</TotalTime>
  <Words>1375</Words>
  <Application>Microsoft Office PowerPoint</Application>
  <PresentationFormat>如螢幕大小 (4:3)</PresentationFormat>
  <Paragraphs>194</Paragraphs>
  <Slides>38</Slides>
  <Notes>1</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公正</vt:lpstr>
      <vt:lpstr>志工服務說明會</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主題活動~創意美術</vt:lpstr>
      <vt:lpstr>主題活動~說故事活動</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服務學習說明會</dc:title>
  <dc:creator>USER</dc:creator>
  <cp:lastModifiedBy>USER</cp:lastModifiedBy>
  <cp:revision>88</cp:revision>
  <dcterms:created xsi:type="dcterms:W3CDTF">2013-06-05T00:28:56Z</dcterms:created>
  <dcterms:modified xsi:type="dcterms:W3CDTF">2013-10-23T02:27:54Z</dcterms:modified>
</cp:coreProperties>
</file>